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64" r:id="rId3"/>
    <p:sldId id="260" r:id="rId4"/>
    <p:sldId id="257" r:id="rId5"/>
    <p:sldId id="261" r:id="rId6"/>
    <p:sldId id="262" r:id="rId7"/>
    <p:sldId id="265"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ierre-Emmanuel Jeunehomme" initials="PJ" lastIdx="5" clrIdx="0">
    <p:extLst>
      <p:ext uri="{19B8F6BF-5375-455C-9EA6-DF929625EA0E}">
        <p15:presenceInfo xmlns:p15="http://schemas.microsoft.com/office/powerpoint/2012/main" userId="S-1-5-21-2016635700-1495810237-3208286788-69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02"/>
    <p:restoredTop sz="95410" autoAdjust="0"/>
  </p:normalViewPr>
  <p:slideViewPr>
    <p:cSldViewPr snapToGrid="0">
      <p:cViewPr varScale="1">
        <p:scale>
          <a:sx n="104" d="100"/>
          <a:sy n="104" d="100"/>
        </p:scale>
        <p:origin x="93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3E4868-85EB-4AB1-B7D5-87D9D7CE1AED}" type="datetimeFigureOut">
              <a:rPr lang="fr-FR" smtClean="0"/>
              <a:t>03/03/2025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97C4E5-0474-4A6B-8FE8-278847A7885D}" type="slidenum">
              <a:rPr lang="fr-FR" smtClean="0"/>
              <a:t>‹N°›</a:t>
            </a:fld>
            <a:endParaRPr lang="fr-FR"/>
          </a:p>
        </p:txBody>
      </p:sp>
    </p:spTree>
    <p:extLst>
      <p:ext uri="{BB962C8B-B14F-4D97-AF65-F5344CB8AC3E}">
        <p14:creationId xmlns:p14="http://schemas.microsoft.com/office/powerpoint/2010/main" val="1846237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La FAQ du Ministère indique : </a:t>
            </a:r>
            <a:r>
              <a:rPr lang="fr-FR" sz="1200" dirty="0">
                <a:effectLst/>
                <a:latin typeface="Calibri" panose="020F0502020204030204" pitchFamily="34" charset="0"/>
                <a:cs typeface="Calibri" panose="020F0502020204030204" pitchFamily="34" charset="0"/>
              </a:rPr>
              <a:t>Il n’existe qu’une seule condition : disposer d’une limite d’</a:t>
            </a:r>
            <a:r>
              <a:rPr lang="fr-FR" sz="1200" dirty="0" err="1">
                <a:effectLst/>
                <a:latin typeface="Calibri" panose="020F0502020204030204" pitchFamily="34" charset="0"/>
                <a:cs typeface="Calibri" panose="020F0502020204030204" pitchFamily="34" charset="0"/>
              </a:rPr>
              <a:t>âge</a:t>
            </a:r>
            <a:r>
              <a:rPr lang="fr-FR" sz="1200" dirty="0">
                <a:effectLst/>
                <a:latin typeface="Calibri" panose="020F0502020204030204" pitchFamily="34" charset="0"/>
                <a:cs typeface="Calibri" panose="020F0502020204030204" pitchFamily="34" charset="0"/>
              </a:rPr>
              <a:t> </a:t>
            </a:r>
            <a:r>
              <a:rPr lang="fr-FR" sz="1200" dirty="0" err="1">
                <a:effectLst/>
                <a:latin typeface="Calibri" panose="020F0502020204030204" pitchFamily="34" charset="0"/>
                <a:cs typeface="Calibri" panose="020F0502020204030204" pitchFamily="34" charset="0"/>
              </a:rPr>
              <a:t>supérieure</a:t>
            </a:r>
            <a:r>
              <a:rPr lang="fr-FR" sz="1200" dirty="0">
                <a:effectLst/>
                <a:latin typeface="Calibri" panose="020F0502020204030204" pitchFamily="34" charset="0"/>
                <a:cs typeface="Calibri" panose="020F0502020204030204" pitchFamily="34" charset="0"/>
              </a:rPr>
              <a:t> ou </a:t>
            </a:r>
            <a:r>
              <a:rPr lang="fr-FR" sz="1200" dirty="0" err="1">
                <a:effectLst/>
                <a:latin typeface="Calibri" panose="020F0502020204030204" pitchFamily="34" charset="0"/>
                <a:cs typeface="Calibri" panose="020F0502020204030204" pitchFamily="34" charset="0"/>
              </a:rPr>
              <a:t>égale</a:t>
            </a:r>
            <a:r>
              <a:rPr lang="fr-FR" sz="1200" dirty="0">
                <a:effectLst/>
                <a:latin typeface="Calibri" panose="020F0502020204030204" pitchFamily="34" charset="0"/>
                <a:cs typeface="Calibri" panose="020F0502020204030204" pitchFamily="34" charset="0"/>
              </a:rPr>
              <a:t> à 67 ans. </a:t>
            </a:r>
            <a:r>
              <a:rPr lang="fr-FR" sz="1200" u="sng" dirty="0">
                <a:effectLst/>
                <a:latin typeface="Calibri" panose="020F0502020204030204" pitchFamily="34" charset="0"/>
                <a:cs typeface="Calibri" panose="020F0502020204030204" pitchFamily="34" charset="0"/>
              </a:rPr>
              <a:t>Toutefois le fait de remplir cette condition ne </a:t>
            </a:r>
            <a:r>
              <a:rPr lang="fr-FR" sz="1200" u="sng" dirty="0" err="1">
                <a:effectLst/>
                <a:latin typeface="Calibri" panose="020F0502020204030204" pitchFamily="34" charset="0"/>
                <a:cs typeface="Calibri" panose="020F0502020204030204" pitchFamily="34" charset="0"/>
              </a:rPr>
              <a:t>crée</a:t>
            </a:r>
            <a:r>
              <a:rPr lang="fr-FR" sz="1200" u="sng" dirty="0">
                <a:effectLst/>
                <a:latin typeface="Calibri" panose="020F0502020204030204" pitchFamily="34" charset="0"/>
                <a:cs typeface="Calibri" panose="020F0502020204030204" pitchFamily="34" charset="0"/>
              </a:rPr>
              <a:t> pas un droit au maintien en fonctions jusqu’à l’</a:t>
            </a:r>
            <a:r>
              <a:rPr lang="fr-FR" sz="1200" u="sng" dirty="0" err="1">
                <a:effectLst/>
                <a:latin typeface="Calibri" panose="020F0502020204030204" pitchFamily="34" charset="0"/>
                <a:cs typeface="Calibri" panose="020F0502020204030204" pitchFamily="34" charset="0"/>
              </a:rPr>
              <a:t>âge</a:t>
            </a:r>
            <a:r>
              <a:rPr lang="fr-FR" sz="1200" u="sng" dirty="0">
                <a:effectLst/>
                <a:latin typeface="Calibri" panose="020F0502020204030204" pitchFamily="34" charset="0"/>
                <a:cs typeface="Calibri" panose="020F0502020204030204" pitchFamily="34" charset="0"/>
              </a:rPr>
              <a:t> de 70 ans, l’employeur disposant de toute latitude pour accorder ou non ce maintien en fonctions. </a:t>
            </a:r>
            <a:endParaRPr lang="fr-FR" sz="1200" u="sng" dirty="0">
              <a:latin typeface="Calibri" panose="020F0502020204030204" pitchFamily="34" charset="0"/>
              <a:cs typeface="Calibri" panose="020F0502020204030204" pitchFamily="34" charset="0"/>
            </a:endParaRPr>
          </a:p>
          <a:p>
            <a:endParaRPr lang="fr-FR" dirty="0"/>
          </a:p>
        </p:txBody>
      </p:sp>
      <p:sp>
        <p:nvSpPr>
          <p:cNvPr id="4" name="Espace réservé du numéro de diapositive 3"/>
          <p:cNvSpPr>
            <a:spLocks noGrp="1"/>
          </p:cNvSpPr>
          <p:nvPr>
            <p:ph type="sldNum" sz="quarter" idx="5"/>
          </p:nvPr>
        </p:nvSpPr>
        <p:spPr/>
        <p:txBody>
          <a:bodyPr/>
          <a:lstStyle/>
          <a:p>
            <a:fld id="{AC97C4E5-0474-4A6B-8FE8-278847A7885D}" type="slidenum">
              <a:rPr lang="fr-FR" smtClean="0"/>
              <a:t>5</a:t>
            </a:fld>
            <a:endParaRPr lang="fr-FR"/>
          </a:p>
        </p:txBody>
      </p:sp>
    </p:spTree>
    <p:extLst>
      <p:ext uri="{BB962C8B-B14F-4D97-AF65-F5344CB8AC3E}">
        <p14:creationId xmlns:p14="http://schemas.microsoft.com/office/powerpoint/2010/main" val="1934138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2A5C70-CA99-512F-29BF-A160050AE93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2B773DAB-9D1F-0F63-AE35-1A1F603E4B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C3C5984A-F372-B6B1-68AB-2F2AFEA2FA30}"/>
              </a:ext>
            </a:extLst>
          </p:cNvPr>
          <p:cNvSpPr>
            <a:spLocks noGrp="1"/>
          </p:cNvSpPr>
          <p:nvPr>
            <p:ph type="dt" sz="half" idx="10"/>
          </p:nvPr>
        </p:nvSpPr>
        <p:spPr/>
        <p:txBody>
          <a:bodyPr/>
          <a:lstStyle/>
          <a:p>
            <a:fld id="{5590F2C8-9488-D248-BC2F-715CC6234FFE}" type="datetimeFigureOut">
              <a:rPr lang="fr-FR" smtClean="0"/>
              <a:t>03/03/2025</a:t>
            </a:fld>
            <a:endParaRPr lang="fr-FR"/>
          </a:p>
        </p:txBody>
      </p:sp>
      <p:sp>
        <p:nvSpPr>
          <p:cNvPr id="5" name="Espace réservé du pied de page 4">
            <a:extLst>
              <a:ext uri="{FF2B5EF4-FFF2-40B4-BE49-F238E27FC236}">
                <a16:creationId xmlns:a16="http://schemas.microsoft.com/office/drawing/2014/main" id="{AFDEE71C-6BFF-E79B-4DA2-DD563CCA720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52E363E-DC21-BEB6-9E1D-F31BE5F65367}"/>
              </a:ext>
            </a:extLst>
          </p:cNvPr>
          <p:cNvSpPr>
            <a:spLocks noGrp="1"/>
          </p:cNvSpPr>
          <p:nvPr>
            <p:ph type="sldNum" sz="quarter" idx="12"/>
          </p:nvPr>
        </p:nvSpPr>
        <p:spPr/>
        <p:txBody>
          <a:bodyPr/>
          <a:lstStyle/>
          <a:p>
            <a:fld id="{BF4BF286-0F4F-C14E-82EE-8965BE98D9BA}" type="slidenum">
              <a:rPr lang="fr-FR" smtClean="0"/>
              <a:t>‹N°›</a:t>
            </a:fld>
            <a:endParaRPr lang="fr-FR"/>
          </a:p>
        </p:txBody>
      </p:sp>
    </p:spTree>
    <p:extLst>
      <p:ext uri="{BB962C8B-B14F-4D97-AF65-F5344CB8AC3E}">
        <p14:creationId xmlns:p14="http://schemas.microsoft.com/office/powerpoint/2010/main" val="3200338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8E59AA-44BB-9F0A-755F-8B0DE46AFACC}"/>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57E3231-D376-8963-AD10-C81C79FAB6A5}"/>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657819A-0366-CF18-B379-EE21EE4F1023}"/>
              </a:ext>
            </a:extLst>
          </p:cNvPr>
          <p:cNvSpPr>
            <a:spLocks noGrp="1"/>
          </p:cNvSpPr>
          <p:nvPr>
            <p:ph type="dt" sz="half" idx="10"/>
          </p:nvPr>
        </p:nvSpPr>
        <p:spPr/>
        <p:txBody>
          <a:bodyPr/>
          <a:lstStyle/>
          <a:p>
            <a:fld id="{5590F2C8-9488-D248-BC2F-715CC6234FFE}" type="datetimeFigureOut">
              <a:rPr lang="fr-FR" smtClean="0"/>
              <a:t>03/03/2025</a:t>
            </a:fld>
            <a:endParaRPr lang="fr-FR"/>
          </a:p>
        </p:txBody>
      </p:sp>
      <p:sp>
        <p:nvSpPr>
          <p:cNvPr id="5" name="Espace réservé du pied de page 4">
            <a:extLst>
              <a:ext uri="{FF2B5EF4-FFF2-40B4-BE49-F238E27FC236}">
                <a16:creationId xmlns:a16="http://schemas.microsoft.com/office/drawing/2014/main" id="{209AEB48-C7DF-6D9F-6F72-93FCAA24814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00CA820-AD7D-61A9-C6CB-CA6A780F9DD8}"/>
              </a:ext>
            </a:extLst>
          </p:cNvPr>
          <p:cNvSpPr>
            <a:spLocks noGrp="1"/>
          </p:cNvSpPr>
          <p:nvPr>
            <p:ph type="sldNum" sz="quarter" idx="12"/>
          </p:nvPr>
        </p:nvSpPr>
        <p:spPr/>
        <p:txBody>
          <a:bodyPr/>
          <a:lstStyle/>
          <a:p>
            <a:fld id="{BF4BF286-0F4F-C14E-82EE-8965BE98D9BA}" type="slidenum">
              <a:rPr lang="fr-FR" smtClean="0"/>
              <a:t>‹N°›</a:t>
            </a:fld>
            <a:endParaRPr lang="fr-FR"/>
          </a:p>
        </p:txBody>
      </p:sp>
    </p:spTree>
    <p:extLst>
      <p:ext uri="{BB962C8B-B14F-4D97-AF65-F5344CB8AC3E}">
        <p14:creationId xmlns:p14="http://schemas.microsoft.com/office/powerpoint/2010/main" val="3927868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4003547-98E3-0081-E94D-F9B08F74864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2714D34D-89DB-5B65-4A3F-326876750B70}"/>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54C6D98-5AA3-4833-8ED4-D810BD7C5CFD}"/>
              </a:ext>
            </a:extLst>
          </p:cNvPr>
          <p:cNvSpPr>
            <a:spLocks noGrp="1"/>
          </p:cNvSpPr>
          <p:nvPr>
            <p:ph type="dt" sz="half" idx="10"/>
          </p:nvPr>
        </p:nvSpPr>
        <p:spPr/>
        <p:txBody>
          <a:bodyPr/>
          <a:lstStyle/>
          <a:p>
            <a:fld id="{5590F2C8-9488-D248-BC2F-715CC6234FFE}" type="datetimeFigureOut">
              <a:rPr lang="fr-FR" smtClean="0"/>
              <a:t>03/03/2025</a:t>
            </a:fld>
            <a:endParaRPr lang="fr-FR"/>
          </a:p>
        </p:txBody>
      </p:sp>
      <p:sp>
        <p:nvSpPr>
          <p:cNvPr id="5" name="Espace réservé du pied de page 4">
            <a:extLst>
              <a:ext uri="{FF2B5EF4-FFF2-40B4-BE49-F238E27FC236}">
                <a16:creationId xmlns:a16="http://schemas.microsoft.com/office/drawing/2014/main" id="{8CA225E1-3400-6AED-77AF-85EA8AA31E0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07CCACA-9FA6-CFBE-F486-FF982A8BE8FB}"/>
              </a:ext>
            </a:extLst>
          </p:cNvPr>
          <p:cNvSpPr>
            <a:spLocks noGrp="1"/>
          </p:cNvSpPr>
          <p:nvPr>
            <p:ph type="sldNum" sz="quarter" idx="12"/>
          </p:nvPr>
        </p:nvSpPr>
        <p:spPr/>
        <p:txBody>
          <a:bodyPr/>
          <a:lstStyle/>
          <a:p>
            <a:fld id="{BF4BF286-0F4F-C14E-82EE-8965BE98D9BA}" type="slidenum">
              <a:rPr lang="fr-FR" smtClean="0"/>
              <a:t>‹N°›</a:t>
            </a:fld>
            <a:endParaRPr lang="fr-FR"/>
          </a:p>
        </p:txBody>
      </p:sp>
    </p:spTree>
    <p:extLst>
      <p:ext uri="{BB962C8B-B14F-4D97-AF65-F5344CB8AC3E}">
        <p14:creationId xmlns:p14="http://schemas.microsoft.com/office/powerpoint/2010/main" val="3149656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11B10A-8701-1ABA-ADFC-27F0552C5B2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F99447E-880D-F768-F591-2B0BF900376A}"/>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689ED42-0E31-D6F4-CA41-201CDD287467}"/>
              </a:ext>
            </a:extLst>
          </p:cNvPr>
          <p:cNvSpPr>
            <a:spLocks noGrp="1"/>
          </p:cNvSpPr>
          <p:nvPr>
            <p:ph type="dt" sz="half" idx="10"/>
          </p:nvPr>
        </p:nvSpPr>
        <p:spPr/>
        <p:txBody>
          <a:bodyPr/>
          <a:lstStyle/>
          <a:p>
            <a:fld id="{5590F2C8-9488-D248-BC2F-715CC6234FFE}" type="datetimeFigureOut">
              <a:rPr lang="fr-FR" smtClean="0"/>
              <a:t>03/03/2025</a:t>
            </a:fld>
            <a:endParaRPr lang="fr-FR"/>
          </a:p>
        </p:txBody>
      </p:sp>
      <p:sp>
        <p:nvSpPr>
          <p:cNvPr id="5" name="Espace réservé du pied de page 4">
            <a:extLst>
              <a:ext uri="{FF2B5EF4-FFF2-40B4-BE49-F238E27FC236}">
                <a16:creationId xmlns:a16="http://schemas.microsoft.com/office/drawing/2014/main" id="{685D2DD6-031E-5189-B7C3-79B38EAD9DA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98C7D22-CBCF-9A67-A72C-567D7DBE4375}"/>
              </a:ext>
            </a:extLst>
          </p:cNvPr>
          <p:cNvSpPr>
            <a:spLocks noGrp="1"/>
          </p:cNvSpPr>
          <p:nvPr>
            <p:ph type="sldNum" sz="quarter" idx="12"/>
          </p:nvPr>
        </p:nvSpPr>
        <p:spPr/>
        <p:txBody>
          <a:bodyPr/>
          <a:lstStyle/>
          <a:p>
            <a:fld id="{BF4BF286-0F4F-C14E-82EE-8965BE98D9BA}" type="slidenum">
              <a:rPr lang="fr-FR" smtClean="0"/>
              <a:t>‹N°›</a:t>
            </a:fld>
            <a:endParaRPr lang="fr-FR"/>
          </a:p>
        </p:txBody>
      </p:sp>
    </p:spTree>
    <p:extLst>
      <p:ext uri="{BB962C8B-B14F-4D97-AF65-F5344CB8AC3E}">
        <p14:creationId xmlns:p14="http://schemas.microsoft.com/office/powerpoint/2010/main" val="2239703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351A9D-760C-CB32-43A2-407E182A8F6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583E8FA9-ADEB-4A06-CE5D-D1789AA21E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3130BDF-1CE3-1572-831C-44D4F46FE9F8}"/>
              </a:ext>
            </a:extLst>
          </p:cNvPr>
          <p:cNvSpPr>
            <a:spLocks noGrp="1"/>
          </p:cNvSpPr>
          <p:nvPr>
            <p:ph type="dt" sz="half" idx="10"/>
          </p:nvPr>
        </p:nvSpPr>
        <p:spPr/>
        <p:txBody>
          <a:bodyPr/>
          <a:lstStyle/>
          <a:p>
            <a:fld id="{5590F2C8-9488-D248-BC2F-715CC6234FFE}" type="datetimeFigureOut">
              <a:rPr lang="fr-FR" smtClean="0"/>
              <a:t>03/03/2025</a:t>
            </a:fld>
            <a:endParaRPr lang="fr-FR"/>
          </a:p>
        </p:txBody>
      </p:sp>
      <p:sp>
        <p:nvSpPr>
          <p:cNvPr id="5" name="Espace réservé du pied de page 4">
            <a:extLst>
              <a:ext uri="{FF2B5EF4-FFF2-40B4-BE49-F238E27FC236}">
                <a16:creationId xmlns:a16="http://schemas.microsoft.com/office/drawing/2014/main" id="{2FF1F78D-72CA-F583-F3BF-9F619C5FA90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68FDCD5-33D3-BB97-FB30-AD19B2BED387}"/>
              </a:ext>
            </a:extLst>
          </p:cNvPr>
          <p:cNvSpPr>
            <a:spLocks noGrp="1"/>
          </p:cNvSpPr>
          <p:nvPr>
            <p:ph type="sldNum" sz="quarter" idx="12"/>
          </p:nvPr>
        </p:nvSpPr>
        <p:spPr/>
        <p:txBody>
          <a:bodyPr/>
          <a:lstStyle/>
          <a:p>
            <a:fld id="{BF4BF286-0F4F-C14E-82EE-8965BE98D9BA}" type="slidenum">
              <a:rPr lang="fr-FR" smtClean="0"/>
              <a:t>‹N°›</a:t>
            </a:fld>
            <a:endParaRPr lang="fr-FR"/>
          </a:p>
        </p:txBody>
      </p:sp>
    </p:spTree>
    <p:extLst>
      <p:ext uri="{BB962C8B-B14F-4D97-AF65-F5344CB8AC3E}">
        <p14:creationId xmlns:p14="http://schemas.microsoft.com/office/powerpoint/2010/main" val="3524554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211126-1F5C-6D16-5D57-19B5BFB9167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1847E2F-3838-E3FB-E436-350C1A744173}"/>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48634E8-CB7D-9F67-1C71-D85278C9B2A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FB2804E4-C280-AE6B-4DF3-25AA88773EE5}"/>
              </a:ext>
            </a:extLst>
          </p:cNvPr>
          <p:cNvSpPr>
            <a:spLocks noGrp="1"/>
          </p:cNvSpPr>
          <p:nvPr>
            <p:ph type="dt" sz="half" idx="10"/>
          </p:nvPr>
        </p:nvSpPr>
        <p:spPr/>
        <p:txBody>
          <a:bodyPr/>
          <a:lstStyle/>
          <a:p>
            <a:fld id="{5590F2C8-9488-D248-BC2F-715CC6234FFE}" type="datetimeFigureOut">
              <a:rPr lang="fr-FR" smtClean="0"/>
              <a:t>03/03/2025</a:t>
            </a:fld>
            <a:endParaRPr lang="fr-FR"/>
          </a:p>
        </p:txBody>
      </p:sp>
      <p:sp>
        <p:nvSpPr>
          <p:cNvPr id="6" name="Espace réservé du pied de page 5">
            <a:extLst>
              <a:ext uri="{FF2B5EF4-FFF2-40B4-BE49-F238E27FC236}">
                <a16:creationId xmlns:a16="http://schemas.microsoft.com/office/drawing/2014/main" id="{013FF203-2CE9-1D98-5982-3D9BB0F73C8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8B2F18A-E7E1-AD41-2DA4-73C45AD80CF9}"/>
              </a:ext>
            </a:extLst>
          </p:cNvPr>
          <p:cNvSpPr>
            <a:spLocks noGrp="1"/>
          </p:cNvSpPr>
          <p:nvPr>
            <p:ph type="sldNum" sz="quarter" idx="12"/>
          </p:nvPr>
        </p:nvSpPr>
        <p:spPr/>
        <p:txBody>
          <a:bodyPr/>
          <a:lstStyle/>
          <a:p>
            <a:fld id="{BF4BF286-0F4F-C14E-82EE-8965BE98D9BA}" type="slidenum">
              <a:rPr lang="fr-FR" smtClean="0"/>
              <a:t>‹N°›</a:t>
            </a:fld>
            <a:endParaRPr lang="fr-FR"/>
          </a:p>
        </p:txBody>
      </p:sp>
    </p:spTree>
    <p:extLst>
      <p:ext uri="{BB962C8B-B14F-4D97-AF65-F5344CB8AC3E}">
        <p14:creationId xmlns:p14="http://schemas.microsoft.com/office/powerpoint/2010/main" val="470492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09D917-CEB0-22AF-CBAF-E3B175463D0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C082F3E6-DE82-FDEB-F796-6A8AA3A7FA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DECF47C9-4961-F5DE-A90F-0D881A1C952C}"/>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F333532-BBDA-D0CA-2FEB-44C6A282A5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D5413D0-F977-A2D9-960D-168E594B8A74}"/>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EB14D9CD-CE13-DC29-E6E0-2E49C2E53B9E}"/>
              </a:ext>
            </a:extLst>
          </p:cNvPr>
          <p:cNvSpPr>
            <a:spLocks noGrp="1"/>
          </p:cNvSpPr>
          <p:nvPr>
            <p:ph type="dt" sz="half" idx="10"/>
          </p:nvPr>
        </p:nvSpPr>
        <p:spPr/>
        <p:txBody>
          <a:bodyPr/>
          <a:lstStyle/>
          <a:p>
            <a:fld id="{5590F2C8-9488-D248-BC2F-715CC6234FFE}" type="datetimeFigureOut">
              <a:rPr lang="fr-FR" smtClean="0"/>
              <a:t>03/03/2025</a:t>
            </a:fld>
            <a:endParaRPr lang="fr-FR"/>
          </a:p>
        </p:txBody>
      </p:sp>
      <p:sp>
        <p:nvSpPr>
          <p:cNvPr id="8" name="Espace réservé du pied de page 7">
            <a:extLst>
              <a:ext uri="{FF2B5EF4-FFF2-40B4-BE49-F238E27FC236}">
                <a16:creationId xmlns:a16="http://schemas.microsoft.com/office/drawing/2014/main" id="{45E53888-BF59-BDA3-EC8B-E90D8D38A92F}"/>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3F2D6D4D-9391-1D23-8BD1-2824CB7F9EA4}"/>
              </a:ext>
            </a:extLst>
          </p:cNvPr>
          <p:cNvSpPr>
            <a:spLocks noGrp="1"/>
          </p:cNvSpPr>
          <p:nvPr>
            <p:ph type="sldNum" sz="quarter" idx="12"/>
          </p:nvPr>
        </p:nvSpPr>
        <p:spPr/>
        <p:txBody>
          <a:bodyPr/>
          <a:lstStyle/>
          <a:p>
            <a:fld id="{BF4BF286-0F4F-C14E-82EE-8965BE98D9BA}" type="slidenum">
              <a:rPr lang="fr-FR" smtClean="0"/>
              <a:t>‹N°›</a:t>
            </a:fld>
            <a:endParaRPr lang="fr-FR"/>
          </a:p>
        </p:txBody>
      </p:sp>
    </p:spTree>
    <p:extLst>
      <p:ext uri="{BB962C8B-B14F-4D97-AF65-F5344CB8AC3E}">
        <p14:creationId xmlns:p14="http://schemas.microsoft.com/office/powerpoint/2010/main" val="2611902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3B2B32-E5F1-BA94-AC10-F965838C70C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76324423-1125-411E-68CB-5E78F331A59E}"/>
              </a:ext>
            </a:extLst>
          </p:cNvPr>
          <p:cNvSpPr>
            <a:spLocks noGrp="1"/>
          </p:cNvSpPr>
          <p:nvPr>
            <p:ph type="dt" sz="half" idx="10"/>
          </p:nvPr>
        </p:nvSpPr>
        <p:spPr/>
        <p:txBody>
          <a:bodyPr/>
          <a:lstStyle/>
          <a:p>
            <a:fld id="{5590F2C8-9488-D248-BC2F-715CC6234FFE}" type="datetimeFigureOut">
              <a:rPr lang="fr-FR" smtClean="0"/>
              <a:t>03/03/2025</a:t>
            </a:fld>
            <a:endParaRPr lang="fr-FR"/>
          </a:p>
        </p:txBody>
      </p:sp>
      <p:sp>
        <p:nvSpPr>
          <p:cNvPr id="4" name="Espace réservé du pied de page 3">
            <a:extLst>
              <a:ext uri="{FF2B5EF4-FFF2-40B4-BE49-F238E27FC236}">
                <a16:creationId xmlns:a16="http://schemas.microsoft.com/office/drawing/2014/main" id="{EB76B46A-5C4C-0F7D-E542-40F92E42204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8B366A01-EE90-EC06-5396-59358291233A}"/>
              </a:ext>
            </a:extLst>
          </p:cNvPr>
          <p:cNvSpPr>
            <a:spLocks noGrp="1"/>
          </p:cNvSpPr>
          <p:nvPr>
            <p:ph type="sldNum" sz="quarter" idx="12"/>
          </p:nvPr>
        </p:nvSpPr>
        <p:spPr/>
        <p:txBody>
          <a:bodyPr/>
          <a:lstStyle/>
          <a:p>
            <a:fld id="{BF4BF286-0F4F-C14E-82EE-8965BE98D9BA}" type="slidenum">
              <a:rPr lang="fr-FR" smtClean="0"/>
              <a:t>‹N°›</a:t>
            </a:fld>
            <a:endParaRPr lang="fr-FR"/>
          </a:p>
        </p:txBody>
      </p:sp>
    </p:spTree>
    <p:extLst>
      <p:ext uri="{BB962C8B-B14F-4D97-AF65-F5344CB8AC3E}">
        <p14:creationId xmlns:p14="http://schemas.microsoft.com/office/powerpoint/2010/main" val="4248156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0A699B1-B769-B91F-889B-20786BC14EAC}"/>
              </a:ext>
            </a:extLst>
          </p:cNvPr>
          <p:cNvSpPr>
            <a:spLocks noGrp="1"/>
          </p:cNvSpPr>
          <p:nvPr>
            <p:ph type="dt" sz="half" idx="10"/>
          </p:nvPr>
        </p:nvSpPr>
        <p:spPr/>
        <p:txBody>
          <a:bodyPr/>
          <a:lstStyle/>
          <a:p>
            <a:fld id="{5590F2C8-9488-D248-BC2F-715CC6234FFE}" type="datetimeFigureOut">
              <a:rPr lang="fr-FR" smtClean="0"/>
              <a:t>03/03/2025</a:t>
            </a:fld>
            <a:endParaRPr lang="fr-FR"/>
          </a:p>
        </p:txBody>
      </p:sp>
      <p:sp>
        <p:nvSpPr>
          <p:cNvPr id="3" name="Espace réservé du pied de page 2">
            <a:extLst>
              <a:ext uri="{FF2B5EF4-FFF2-40B4-BE49-F238E27FC236}">
                <a16:creationId xmlns:a16="http://schemas.microsoft.com/office/drawing/2014/main" id="{7F4CBCFE-D867-A1E7-20AE-D78FF5201C70}"/>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DA024FED-9BDF-3B0A-9F81-9375033D2DF2}"/>
              </a:ext>
            </a:extLst>
          </p:cNvPr>
          <p:cNvSpPr>
            <a:spLocks noGrp="1"/>
          </p:cNvSpPr>
          <p:nvPr>
            <p:ph type="sldNum" sz="quarter" idx="12"/>
          </p:nvPr>
        </p:nvSpPr>
        <p:spPr/>
        <p:txBody>
          <a:bodyPr/>
          <a:lstStyle/>
          <a:p>
            <a:fld id="{BF4BF286-0F4F-C14E-82EE-8965BE98D9BA}" type="slidenum">
              <a:rPr lang="fr-FR" smtClean="0"/>
              <a:t>‹N°›</a:t>
            </a:fld>
            <a:endParaRPr lang="fr-FR"/>
          </a:p>
        </p:txBody>
      </p:sp>
    </p:spTree>
    <p:extLst>
      <p:ext uri="{BB962C8B-B14F-4D97-AF65-F5344CB8AC3E}">
        <p14:creationId xmlns:p14="http://schemas.microsoft.com/office/powerpoint/2010/main" val="2699680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D3E6A6-8047-B2AD-2AC4-B7B152F9D47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3F790AA-ABEE-69F6-821D-E159623EF1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A36B1C1B-4F06-E1A6-3AD0-E6FB4506ED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6DDC9B8-1004-FB01-F85D-4DAC8412EEE7}"/>
              </a:ext>
            </a:extLst>
          </p:cNvPr>
          <p:cNvSpPr>
            <a:spLocks noGrp="1"/>
          </p:cNvSpPr>
          <p:nvPr>
            <p:ph type="dt" sz="half" idx="10"/>
          </p:nvPr>
        </p:nvSpPr>
        <p:spPr/>
        <p:txBody>
          <a:bodyPr/>
          <a:lstStyle/>
          <a:p>
            <a:fld id="{5590F2C8-9488-D248-BC2F-715CC6234FFE}" type="datetimeFigureOut">
              <a:rPr lang="fr-FR" smtClean="0"/>
              <a:t>03/03/2025</a:t>
            </a:fld>
            <a:endParaRPr lang="fr-FR"/>
          </a:p>
        </p:txBody>
      </p:sp>
      <p:sp>
        <p:nvSpPr>
          <p:cNvPr id="6" name="Espace réservé du pied de page 5">
            <a:extLst>
              <a:ext uri="{FF2B5EF4-FFF2-40B4-BE49-F238E27FC236}">
                <a16:creationId xmlns:a16="http://schemas.microsoft.com/office/drawing/2014/main" id="{775BD20B-B6DA-7D85-6924-5B3FBB9B4C1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A91733B-C846-EA04-5AC0-24D12C036144}"/>
              </a:ext>
            </a:extLst>
          </p:cNvPr>
          <p:cNvSpPr>
            <a:spLocks noGrp="1"/>
          </p:cNvSpPr>
          <p:nvPr>
            <p:ph type="sldNum" sz="quarter" idx="12"/>
          </p:nvPr>
        </p:nvSpPr>
        <p:spPr/>
        <p:txBody>
          <a:bodyPr/>
          <a:lstStyle/>
          <a:p>
            <a:fld id="{BF4BF286-0F4F-C14E-82EE-8965BE98D9BA}" type="slidenum">
              <a:rPr lang="fr-FR" smtClean="0"/>
              <a:t>‹N°›</a:t>
            </a:fld>
            <a:endParaRPr lang="fr-FR"/>
          </a:p>
        </p:txBody>
      </p:sp>
    </p:spTree>
    <p:extLst>
      <p:ext uri="{BB962C8B-B14F-4D97-AF65-F5344CB8AC3E}">
        <p14:creationId xmlns:p14="http://schemas.microsoft.com/office/powerpoint/2010/main" val="3938734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441C6B-27E8-9E12-63BA-AD216EA51F1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782FC31A-4B4F-5D4E-B89C-0D24F44F01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7F17D5B-8E22-DAA0-EE97-5769ED0B67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4BE867D-9EB6-34FC-CFF5-99BB20043EFE}"/>
              </a:ext>
            </a:extLst>
          </p:cNvPr>
          <p:cNvSpPr>
            <a:spLocks noGrp="1"/>
          </p:cNvSpPr>
          <p:nvPr>
            <p:ph type="dt" sz="half" idx="10"/>
          </p:nvPr>
        </p:nvSpPr>
        <p:spPr/>
        <p:txBody>
          <a:bodyPr/>
          <a:lstStyle/>
          <a:p>
            <a:fld id="{5590F2C8-9488-D248-BC2F-715CC6234FFE}" type="datetimeFigureOut">
              <a:rPr lang="fr-FR" smtClean="0"/>
              <a:t>03/03/2025</a:t>
            </a:fld>
            <a:endParaRPr lang="fr-FR"/>
          </a:p>
        </p:txBody>
      </p:sp>
      <p:sp>
        <p:nvSpPr>
          <p:cNvPr id="6" name="Espace réservé du pied de page 5">
            <a:extLst>
              <a:ext uri="{FF2B5EF4-FFF2-40B4-BE49-F238E27FC236}">
                <a16:creationId xmlns:a16="http://schemas.microsoft.com/office/drawing/2014/main" id="{CE77D3D7-7898-BD76-C0C4-FD7077C9910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00D458F-8A2A-4CDA-9809-09E21B144D96}"/>
              </a:ext>
            </a:extLst>
          </p:cNvPr>
          <p:cNvSpPr>
            <a:spLocks noGrp="1"/>
          </p:cNvSpPr>
          <p:nvPr>
            <p:ph type="sldNum" sz="quarter" idx="12"/>
          </p:nvPr>
        </p:nvSpPr>
        <p:spPr/>
        <p:txBody>
          <a:bodyPr/>
          <a:lstStyle/>
          <a:p>
            <a:fld id="{BF4BF286-0F4F-C14E-82EE-8965BE98D9BA}" type="slidenum">
              <a:rPr lang="fr-FR" smtClean="0"/>
              <a:t>‹N°›</a:t>
            </a:fld>
            <a:endParaRPr lang="fr-FR"/>
          </a:p>
        </p:txBody>
      </p:sp>
    </p:spTree>
    <p:extLst>
      <p:ext uri="{BB962C8B-B14F-4D97-AF65-F5344CB8AC3E}">
        <p14:creationId xmlns:p14="http://schemas.microsoft.com/office/powerpoint/2010/main" val="920625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0C30E58-6C92-0643-246D-DF4BDBC964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267CF1D4-3786-C80F-D086-075FF7752A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0DBC611-7B83-33D8-EFAE-03D663150B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90F2C8-9488-D248-BC2F-715CC6234FFE}" type="datetimeFigureOut">
              <a:rPr lang="fr-FR" smtClean="0"/>
              <a:t>03/03/2025</a:t>
            </a:fld>
            <a:endParaRPr lang="fr-FR"/>
          </a:p>
        </p:txBody>
      </p:sp>
      <p:sp>
        <p:nvSpPr>
          <p:cNvPr id="5" name="Espace réservé du pied de page 4">
            <a:extLst>
              <a:ext uri="{FF2B5EF4-FFF2-40B4-BE49-F238E27FC236}">
                <a16:creationId xmlns:a16="http://schemas.microsoft.com/office/drawing/2014/main" id="{48B1C55C-F21A-D265-B4CA-C19442E367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E9AB5B00-65FC-AA19-8E73-C833D114AA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4BF286-0F4F-C14E-82EE-8965BE98D9BA}" type="slidenum">
              <a:rPr lang="fr-FR" smtClean="0"/>
              <a:t>‹N°›</a:t>
            </a:fld>
            <a:endParaRPr lang="fr-FR"/>
          </a:p>
        </p:txBody>
      </p:sp>
    </p:spTree>
    <p:extLst>
      <p:ext uri="{BB962C8B-B14F-4D97-AF65-F5344CB8AC3E}">
        <p14:creationId xmlns:p14="http://schemas.microsoft.com/office/powerpoint/2010/main" val="234745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FDBDAA-E239-B9C1-3113-61C89AC0BD01}"/>
              </a:ext>
            </a:extLst>
          </p:cNvPr>
          <p:cNvSpPr>
            <a:spLocks noGrp="1"/>
          </p:cNvSpPr>
          <p:nvPr>
            <p:ph type="ctrTitle"/>
          </p:nvPr>
        </p:nvSpPr>
        <p:spPr/>
        <p:txBody>
          <a:bodyPr/>
          <a:lstStyle/>
          <a:p>
            <a:r>
              <a:rPr lang="fr-FR" dirty="0"/>
              <a:t>Maintien en fonction</a:t>
            </a:r>
            <a:br>
              <a:rPr lang="fr-FR" dirty="0"/>
            </a:br>
            <a:r>
              <a:rPr lang="fr-FR" dirty="0"/>
              <a:t>jusque 70 ans</a:t>
            </a:r>
          </a:p>
        </p:txBody>
      </p:sp>
      <p:sp>
        <p:nvSpPr>
          <p:cNvPr id="3" name="Sous-titre 2">
            <a:extLst>
              <a:ext uri="{FF2B5EF4-FFF2-40B4-BE49-F238E27FC236}">
                <a16:creationId xmlns:a16="http://schemas.microsoft.com/office/drawing/2014/main" id="{D0FF9B2E-61E2-D692-39F8-A354900CB5EC}"/>
              </a:ext>
            </a:extLst>
          </p:cNvPr>
          <p:cNvSpPr>
            <a:spLocks noGrp="1"/>
          </p:cNvSpPr>
          <p:nvPr>
            <p:ph type="subTitle" idx="1"/>
          </p:nvPr>
        </p:nvSpPr>
        <p:spPr/>
        <p:txBody>
          <a:bodyPr/>
          <a:lstStyle/>
          <a:p>
            <a:r>
              <a:rPr lang="fr-FR" dirty="0"/>
              <a:t>Café RH</a:t>
            </a:r>
          </a:p>
        </p:txBody>
      </p:sp>
    </p:spTree>
    <p:extLst>
      <p:ext uri="{BB962C8B-B14F-4D97-AF65-F5344CB8AC3E}">
        <p14:creationId xmlns:p14="http://schemas.microsoft.com/office/powerpoint/2010/main" val="1363001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8DE03C7-B9D8-4E13-9C87-E8ADFC180774}"/>
              </a:ext>
            </a:extLst>
          </p:cNvPr>
          <p:cNvSpPr>
            <a:spLocks noGrp="1"/>
          </p:cNvSpPr>
          <p:nvPr>
            <p:ph idx="1"/>
          </p:nvPr>
        </p:nvSpPr>
        <p:spPr>
          <a:xfrm>
            <a:off x="838200" y="782515"/>
            <a:ext cx="10515600" cy="5394448"/>
          </a:xfrm>
        </p:spPr>
        <p:txBody>
          <a:bodyPr>
            <a:normAutofit/>
          </a:bodyPr>
          <a:lstStyle/>
          <a:p>
            <a:pPr marL="0" indent="0">
              <a:buNone/>
            </a:pPr>
            <a:r>
              <a:rPr lang="fr-FR"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L</a:t>
            </a:r>
            <a:r>
              <a:rPr lang="fr-FR"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es enseignants, </a:t>
            </a:r>
            <a:r>
              <a:rPr lang="fr-FR" kern="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enseigants</a:t>
            </a:r>
            <a:r>
              <a:rPr lang="fr-FR" kern="0" dirty="0" err="1">
                <a:solidFill>
                  <a:srgbClr val="000000"/>
                </a:solidFill>
                <a:latin typeface="Calibri" panose="020F0502020204030204" pitchFamily="34" charset="0"/>
                <a:ea typeface="Times New Roman" panose="02020603050405020304" pitchFamily="18" charset="0"/>
                <a:cs typeface="Calibri" panose="020F0502020204030204" pitchFamily="34" charset="0"/>
              </a:rPr>
              <a:t>-chercheurs</a:t>
            </a:r>
            <a:r>
              <a:rPr lang="fr-FR"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fr-FR"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et les BIATSS </a:t>
            </a:r>
            <a:r>
              <a:rPr lang="fr-FR" dirty="0"/>
              <a:t>ne peuvent être maintenus en fonctions au-delà de la limite d'âge (LA) qui est de 67 ans, sauf sous certaines conditions :</a:t>
            </a:r>
          </a:p>
          <a:p>
            <a:pPr marL="0" indent="0">
              <a:buNone/>
            </a:pPr>
            <a:endParaRPr lang="fr-FR" dirty="0"/>
          </a:p>
          <a:p>
            <a:r>
              <a:rPr lang="fr-FR" dirty="0"/>
              <a:t>le recul de la limite d'âge au titre des enfants ;</a:t>
            </a:r>
          </a:p>
          <a:p>
            <a:r>
              <a:rPr lang="fr-FR" dirty="0"/>
              <a:t>la prolongation d’activité carrière incomplète ;</a:t>
            </a:r>
          </a:p>
          <a:p>
            <a:r>
              <a:rPr lang="fr-FR" dirty="0">
                <a:highlight>
                  <a:srgbClr val="FFFF00"/>
                </a:highlight>
              </a:rPr>
              <a:t>le maintien en fonctions jusqu’a 70 ans </a:t>
            </a:r>
            <a:r>
              <a:rPr lang="fr-FR" dirty="0"/>
              <a:t>(</a:t>
            </a:r>
            <a:r>
              <a:rPr lang="fr-FR" dirty="0">
                <a:solidFill>
                  <a:srgbClr val="FF0000"/>
                </a:solidFill>
              </a:rPr>
              <a:t>nouveauté reforme 2023</a:t>
            </a:r>
            <a:r>
              <a:rPr lang="fr-FR" dirty="0"/>
              <a:t>) ;</a:t>
            </a:r>
          </a:p>
          <a:p>
            <a:r>
              <a:rPr lang="fr-FR" dirty="0"/>
              <a:t>et les maintiens en fonction/en activité dits catégoriels.</a:t>
            </a:r>
          </a:p>
          <a:p>
            <a:endParaRPr lang="fr-FR" dirty="0"/>
          </a:p>
          <a:p>
            <a:pPr marL="0" indent="0">
              <a:buNone/>
            </a:pPr>
            <a:r>
              <a:rPr lang="fr-FR" dirty="0"/>
              <a:t>NB : </a:t>
            </a:r>
            <a:r>
              <a:rPr lang="fr-FR"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Certains dispositifs sont cumulables et peuvent amener l'agent à travailler </a:t>
            </a:r>
            <a:r>
              <a:rPr lang="fr-FR"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jusqu'à plus de 70 ans</a:t>
            </a:r>
            <a:r>
              <a:rPr lang="fr-FR"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D'autres ne sont pas cumulables.</a:t>
            </a:r>
            <a:endParaRPr lang="fr-FR" dirty="0"/>
          </a:p>
        </p:txBody>
      </p:sp>
    </p:spTree>
    <p:extLst>
      <p:ext uri="{BB962C8B-B14F-4D97-AF65-F5344CB8AC3E}">
        <p14:creationId xmlns:p14="http://schemas.microsoft.com/office/powerpoint/2010/main" val="500166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0D9C208-AB09-252D-84DB-4860CA55E7B8}"/>
              </a:ext>
            </a:extLst>
          </p:cNvPr>
          <p:cNvSpPr>
            <a:spLocks noGrp="1"/>
          </p:cNvSpPr>
          <p:nvPr>
            <p:ph idx="1"/>
          </p:nvPr>
        </p:nvSpPr>
        <p:spPr>
          <a:xfrm>
            <a:off x="404242" y="284206"/>
            <a:ext cx="11504729" cy="6258108"/>
          </a:xfrm>
        </p:spPr>
        <p:txBody>
          <a:bodyPr>
            <a:normAutofit fontScale="92500" lnSpcReduction="10000"/>
          </a:bodyPr>
          <a:lstStyle/>
          <a:p>
            <a:r>
              <a:rPr lang="fr-FR" sz="24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Sont</a:t>
            </a:r>
            <a:r>
              <a:rPr lang="fr-FR" sz="24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de droit les RLA (recul de la limite d’âge) et le surnombre réservé aux seuls PR et PU-PH (1 an max),</a:t>
            </a:r>
          </a:p>
          <a:p>
            <a:r>
              <a:rPr lang="fr-FR" sz="24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les autres dispositifs peuvent tous être refusés par la Présidente avec motivation (le maintien pour projet étant à part).	</a:t>
            </a:r>
          </a:p>
          <a:p>
            <a:pPr lvl="1">
              <a:buFont typeface="Courier New" panose="02070309020205020404" pitchFamily="49" charset="0"/>
              <a:buChar char="o"/>
            </a:pPr>
            <a:endParaRPr lang="fr-FR" sz="2600" kern="100" dirty="0">
              <a:effectLst/>
              <a:latin typeface="Calibri" panose="020F0502020204030204" pitchFamily="34" charset="0"/>
              <a:ea typeface="Calibri" panose="020F0502020204030204" pitchFamily="34" charset="0"/>
              <a:cs typeface="Calibri" panose="020F0502020204030204" pitchFamily="34" charset="0"/>
            </a:endParaRPr>
          </a:p>
          <a:p>
            <a:pPr marL="0" indent="0">
              <a:lnSpc>
                <a:spcPct val="110000"/>
              </a:lnSpc>
              <a:buNone/>
            </a:pPr>
            <a:r>
              <a:rPr lang="fr-FR" sz="24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Parmi les raisons qui peuvent fonder le refus, peuvent notamment être invoqués :</a:t>
            </a:r>
          </a:p>
          <a:p>
            <a:r>
              <a:rPr lang="fr-FR" sz="24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l’intérêt du service</a:t>
            </a:r>
            <a:r>
              <a:rPr lang="fr-FR" sz="24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*(CE, </a:t>
            </a:r>
            <a:r>
              <a:rPr lang="fr-FR" sz="2400" kern="0" dirty="0">
                <a:solidFill>
                  <a:srgbClr val="336699"/>
                </a:solidFill>
                <a:latin typeface="Calibri" panose="020F0502020204030204" pitchFamily="34" charset="0"/>
                <a:ea typeface="Times New Roman" panose="02020603050405020304" pitchFamily="18" charset="0"/>
                <a:cs typeface="Calibri" panose="020F0502020204030204" pitchFamily="34" charset="0"/>
              </a:rPr>
              <a:t>21 septembre 2020</a:t>
            </a:r>
            <a:r>
              <a:rPr lang="fr-FR" sz="24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n° 425960, aux tables du recueil Lebon)</a:t>
            </a:r>
            <a:endParaRPr lang="fr-FR" sz="24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r>
              <a:rPr lang="fr-FR" sz="24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l’aptitude physique (CE, </a:t>
            </a:r>
            <a:r>
              <a:rPr lang="fr-FR" sz="2400" kern="0" dirty="0">
                <a:solidFill>
                  <a:srgbClr val="336699"/>
                </a:solidFill>
                <a:effectLst/>
                <a:latin typeface="Calibri" panose="020F0502020204030204" pitchFamily="34" charset="0"/>
                <a:ea typeface="Times New Roman" panose="02020603050405020304" pitchFamily="18" charset="0"/>
                <a:cs typeface="Calibri" panose="020F0502020204030204" pitchFamily="34" charset="0"/>
              </a:rPr>
              <a:t>8 juin 2016</a:t>
            </a:r>
            <a:r>
              <a:rPr lang="fr-FR" sz="24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n° 393094)</a:t>
            </a:r>
          </a:p>
          <a:p>
            <a:r>
              <a:rPr lang="fr-FR" sz="24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la manière de servir</a:t>
            </a:r>
          </a:p>
          <a:p>
            <a:pPr>
              <a:lnSpc>
                <a:spcPct val="110000"/>
              </a:lnSpc>
            </a:pPr>
            <a:r>
              <a:rPr lang="fr-FR" sz="24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voire la nécessité de privilégier le recrutement de jeunes agents </a:t>
            </a:r>
            <a:r>
              <a:rPr lang="fr-FR" sz="2400" u="sng"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pour le maintien en activité au-delà de la limite d’âge uniquement</a:t>
            </a:r>
            <a:r>
              <a:rPr lang="fr-FR" sz="24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(CE, </a:t>
            </a:r>
            <a:r>
              <a:rPr lang="fr-FR" sz="2400" kern="0" dirty="0">
                <a:solidFill>
                  <a:schemeClr val="accent1"/>
                </a:solidFill>
                <a:effectLst/>
                <a:latin typeface="Calibri" panose="020F0502020204030204" pitchFamily="34" charset="0"/>
                <a:ea typeface="Times New Roman" panose="02020603050405020304" pitchFamily="18" charset="0"/>
                <a:cs typeface="Calibri" panose="020F0502020204030204" pitchFamily="34" charset="0"/>
              </a:rPr>
              <a:t>11 avril 2024</a:t>
            </a:r>
            <a:r>
              <a:rPr lang="fr-FR" sz="24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n° 489202).</a:t>
            </a:r>
            <a:endParaRPr lang="fr-FR" sz="2400" kern="100" dirty="0">
              <a:effectLst/>
              <a:latin typeface="Calibri" panose="020F0502020204030204" pitchFamily="34" charset="0"/>
              <a:ea typeface="Calibri" panose="020F0502020204030204" pitchFamily="34" charset="0"/>
              <a:cs typeface="Calibri" panose="020F0502020204030204" pitchFamily="34" charset="0"/>
            </a:endParaRPr>
          </a:p>
          <a:p>
            <a:pPr marL="0" indent="0">
              <a:lnSpc>
                <a:spcPct val="110000"/>
              </a:lnSpc>
              <a:buNone/>
            </a:pPr>
            <a:r>
              <a:rPr lang="fr-FR" sz="24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Cette décision doit se prendre au regard du contexte de chaque situation et de celui de l'établissement.</a:t>
            </a:r>
          </a:p>
          <a:p>
            <a:pPr marL="0" indent="0">
              <a:lnSpc>
                <a:spcPct val="110000"/>
              </a:lnSpc>
              <a:buNone/>
            </a:pPr>
            <a:endParaRPr lang="fr-FR" sz="24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indent="0">
              <a:lnSpc>
                <a:spcPct val="110000"/>
              </a:lnSpc>
              <a:buNone/>
            </a:pPr>
            <a:r>
              <a:rPr lang="fr-FR" sz="24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 entrent dans la notion d’intérêt du service la volonté de privilégier les recrutements en cours ou à venir, la situation financière de l’établissement ou encore la manière de servir.</a:t>
            </a:r>
            <a:endParaRPr lang="fr-FR" sz="2400" kern="1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89152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E4830F-E911-2F71-CC4A-76B6D83062B3}"/>
              </a:ext>
            </a:extLst>
          </p:cNvPr>
          <p:cNvSpPr>
            <a:spLocks noGrp="1"/>
          </p:cNvSpPr>
          <p:nvPr>
            <p:ph type="title"/>
          </p:nvPr>
        </p:nvSpPr>
        <p:spPr>
          <a:xfrm>
            <a:off x="391299" y="574000"/>
            <a:ext cx="10515600" cy="555172"/>
          </a:xfrm>
        </p:spPr>
        <p:txBody>
          <a:bodyPr>
            <a:normAutofit fontScale="90000"/>
          </a:bodyPr>
          <a:lstStyle/>
          <a:p>
            <a:pPr>
              <a:lnSpc>
                <a:spcPct val="100000"/>
              </a:lnSpc>
            </a:pPr>
            <a:r>
              <a:rPr lang="fr-FR" sz="3200" b="1" dirty="0">
                <a:solidFill>
                  <a:schemeClr val="accent1"/>
                </a:solidFill>
              </a:rPr>
              <a:t>Etat des lieux</a:t>
            </a:r>
          </a:p>
        </p:txBody>
      </p:sp>
      <p:sp>
        <p:nvSpPr>
          <p:cNvPr id="3" name="Espace réservé du contenu 2">
            <a:extLst>
              <a:ext uri="{FF2B5EF4-FFF2-40B4-BE49-F238E27FC236}">
                <a16:creationId xmlns:a16="http://schemas.microsoft.com/office/drawing/2014/main" id="{908C2EE7-FEE5-AEC4-B7CD-48BA660C9EDC}"/>
              </a:ext>
            </a:extLst>
          </p:cNvPr>
          <p:cNvSpPr>
            <a:spLocks noGrp="1"/>
          </p:cNvSpPr>
          <p:nvPr>
            <p:ph idx="1"/>
          </p:nvPr>
        </p:nvSpPr>
        <p:spPr>
          <a:xfrm>
            <a:off x="545463" y="1462805"/>
            <a:ext cx="11279954" cy="5600848"/>
          </a:xfrm>
        </p:spPr>
        <p:txBody>
          <a:bodyPr>
            <a:noAutofit/>
          </a:bodyPr>
          <a:lstStyle/>
          <a:p>
            <a:pPr>
              <a:lnSpc>
                <a:spcPct val="120000"/>
              </a:lnSpc>
              <a:spcBef>
                <a:spcPts val="600"/>
              </a:spcBef>
            </a:pPr>
            <a:r>
              <a:rPr lang="fr-FR" sz="2000" kern="0" dirty="0">
                <a:effectLst/>
                <a:latin typeface="Calibri" panose="020F0502020204030204" pitchFamily="34" charset="0"/>
                <a:ea typeface="Times New Roman" panose="02020603050405020304" pitchFamily="18" charset="0"/>
                <a:cs typeface="Calibri" panose="020F0502020204030204" pitchFamily="34" charset="0"/>
              </a:rPr>
              <a:t>29 demandes accordées pour maintien jusqu’à 70 ans (dont 4 avec RLA 1 an et 1 RLA 2 ans)</a:t>
            </a:r>
          </a:p>
          <a:p>
            <a:pPr marL="0" indent="0">
              <a:lnSpc>
                <a:spcPct val="120000"/>
              </a:lnSpc>
              <a:spcBef>
                <a:spcPts val="600"/>
              </a:spcBef>
              <a:buNone/>
            </a:pPr>
            <a:endParaRPr lang="fr-FR" sz="2000" kern="0" dirty="0">
              <a:latin typeface="Calibri" panose="020F0502020204030204" pitchFamily="34" charset="0"/>
              <a:ea typeface="Verdana" panose="020B0604030504040204" pitchFamily="34" charset="0"/>
              <a:cs typeface="Calibri" panose="020F0502020204030204" pitchFamily="34" charset="0"/>
            </a:endParaRPr>
          </a:p>
          <a:p>
            <a:pPr marL="0" indent="0">
              <a:lnSpc>
                <a:spcPct val="120000"/>
              </a:lnSpc>
              <a:spcBef>
                <a:spcPts val="600"/>
              </a:spcBef>
              <a:buNone/>
            </a:pPr>
            <a:endParaRPr lang="fr-FR" sz="2000" kern="0" dirty="0">
              <a:latin typeface="Calibri" panose="020F0502020204030204" pitchFamily="34" charset="0"/>
              <a:ea typeface="Verdana" panose="020B0604030504040204" pitchFamily="34" charset="0"/>
              <a:cs typeface="Calibri" panose="020F0502020204030204" pitchFamily="34" charset="0"/>
            </a:endParaRPr>
          </a:p>
          <a:p>
            <a:pPr>
              <a:lnSpc>
                <a:spcPct val="120000"/>
              </a:lnSpc>
              <a:spcBef>
                <a:spcPts val="600"/>
              </a:spcBef>
            </a:pPr>
            <a:r>
              <a:rPr lang="fr-FR" sz="2000" kern="0" dirty="0">
                <a:latin typeface="Calibri" panose="020F0502020204030204" pitchFamily="34" charset="0"/>
                <a:ea typeface="Verdana" panose="020B0604030504040204" pitchFamily="34" charset="0"/>
                <a:cs typeface="Calibri" panose="020F0502020204030204" pitchFamily="34" charset="0"/>
              </a:rPr>
              <a:t>2 demandes ont déjà fait l’objet d’un refus</a:t>
            </a:r>
            <a:endParaRPr lang="fr-FR" sz="2000" dirty="0">
              <a:latin typeface="Calibri" panose="020F0502020204030204" pitchFamily="34" charset="0"/>
              <a:cs typeface="Calibri" panose="020F0502020204030204" pitchFamily="34" charset="0"/>
            </a:endParaRPr>
          </a:p>
          <a:p>
            <a:pPr marL="11113" lvl="1" indent="0">
              <a:lnSpc>
                <a:spcPct val="120000"/>
              </a:lnSpc>
              <a:spcBef>
                <a:spcPts val="600"/>
              </a:spcBef>
              <a:buNone/>
            </a:pPr>
            <a:endParaRPr lang="fr-FR" sz="2000" b="1" dirty="0">
              <a:solidFill>
                <a:schemeClr val="accent2"/>
              </a:solidFill>
              <a:latin typeface="Calibri" panose="020F0502020204030204" pitchFamily="34" charset="0"/>
              <a:cs typeface="Calibri" panose="020F0502020204030204" pitchFamily="34" charset="0"/>
            </a:endParaRPr>
          </a:p>
          <a:p>
            <a:pPr marL="11113" lvl="1" indent="0">
              <a:lnSpc>
                <a:spcPct val="120000"/>
              </a:lnSpc>
              <a:spcBef>
                <a:spcPts val="600"/>
              </a:spcBef>
              <a:buNone/>
            </a:pPr>
            <a:endParaRPr lang="fr-FR" sz="2000" b="1" dirty="0">
              <a:solidFill>
                <a:schemeClr val="accent2"/>
              </a:solidFill>
              <a:latin typeface="Calibri" panose="020F0502020204030204" pitchFamily="34" charset="0"/>
              <a:cs typeface="Calibri" panose="020F0502020204030204" pitchFamily="34" charset="0"/>
            </a:endParaRPr>
          </a:p>
          <a:p>
            <a:pPr marL="11113" lvl="1" indent="0">
              <a:lnSpc>
                <a:spcPct val="120000"/>
              </a:lnSpc>
              <a:spcBef>
                <a:spcPts val="600"/>
              </a:spcBef>
              <a:buNone/>
            </a:pPr>
            <a:endParaRPr lang="fr-FR" sz="2000" b="1" dirty="0">
              <a:solidFill>
                <a:schemeClr val="accent2"/>
              </a:solidFill>
              <a:latin typeface="Calibri" panose="020F0502020204030204" pitchFamily="34" charset="0"/>
              <a:cs typeface="Calibri" panose="020F0502020204030204" pitchFamily="34" charset="0"/>
            </a:endParaRPr>
          </a:p>
          <a:p>
            <a:pPr marL="11113" lvl="1" indent="0">
              <a:lnSpc>
                <a:spcPct val="120000"/>
              </a:lnSpc>
              <a:spcBef>
                <a:spcPts val="600"/>
              </a:spcBef>
              <a:buNone/>
            </a:pPr>
            <a:r>
              <a:rPr lang="fr-FR" sz="2000" b="1" dirty="0">
                <a:solidFill>
                  <a:schemeClr val="accent2"/>
                </a:solidFill>
                <a:latin typeface="Calibri" panose="020F0502020204030204" pitchFamily="34" charset="0"/>
                <a:cs typeface="Calibri" panose="020F0502020204030204" pitchFamily="34" charset="0"/>
              </a:rPr>
              <a:t>Coût des demandes déjà accordées :</a:t>
            </a:r>
          </a:p>
          <a:p>
            <a:pPr marL="11113" lvl="1" indent="0">
              <a:lnSpc>
                <a:spcPct val="120000"/>
              </a:lnSpc>
              <a:spcBef>
                <a:spcPts val="600"/>
              </a:spcBef>
              <a:buNone/>
            </a:pPr>
            <a:r>
              <a:rPr lang="fr-FR" sz="2000" dirty="0">
                <a:latin typeface="Calibri" panose="020F0502020204030204" pitchFamily="34" charset="0"/>
                <a:cs typeface="Calibri" panose="020F0502020204030204" pitchFamily="34" charset="0"/>
              </a:rPr>
              <a:t>Surcoût annuel estimé des 29 demandes : 1 million d’€ (sur 3 ans : 3 167 321 €)</a:t>
            </a:r>
            <a:endParaRPr lang="fr-FR" sz="2000" dirty="0">
              <a:highlight>
                <a:srgbClr val="FF0000"/>
              </a:highlight>
              <a:latin typeface="Calibri" panose="020F0502020204030204" pitchFamily="34" charset="0"/>
              <a:cs typeface="Calibri" panose="020F0502020204030204" pitchFamily="34" charset="0"/>
            </a:endParaRPr>
          </a:p>
        </p:txBody>
      </p:sp>
      <p:graphicFrame>
        <p:nvGraphicFramePr>
          <p:cNvPr id="4" name="Tableau 3">
            <a:extLst>
              <a:ext uri="{FF2B5EF4-FFF2-40B4-BE49-F238E27FC236}">
                <a16:creationId xmlns:a16="http://schemas.microsoft.com/office/drawing/2014/main" id="{93EAD06C-AEC5-4ED6-BB76-08C2C0769C92}"/>
              </a:ext>
            </a:extLst>
          </p:cNvPr>
          <p:cNvGraphicFramePr>
            <a:graphicFrameLocks noGrp="1"/>
          </p:cNvGraphicFramePr>
          <p:nvPr>
            <p:extLst>
              <p:ext uri="{D42A27DB-BD31-4B8C-83A1-F6EECF244321}">
                <p14:modId xmlns:p14="http://schemas.microsoft.com/office/powerpoint/2010/main" val="3365471577"/>
              </p:ext>
            </p:extLst>
          </p:nvPr>
        </p:nvGraphicFramePr>
        <p:xfrm>
          <a:off x="1945012" y="1877110"/>
          <a:ext cx="9133114" cy="1080000"/>
        </p:xfrm>
        <a:graphic>
          <a:graphicData uri="http://schemas.openxmlformats.org/drawingml/2006/table">
            <a:tbl>
              <a:tblPr firstRow="1" bandRow="1">
                <a:tableStyleId>{2D5ABB26-0587-4C30-8999-92F81FD0307C}</a:tableStyleId>
              </a:tblPr>
              <a:tblGrid>
                <a:gridCol w="4566557">
                  <a:extLst>
                    <a:ext uri="{9D8B030D-6E8A-4147-A177-3AD203B41FA5}">
                      <a16:colId xmlns:a16="http://schemas.microsoft.com/office/drawing/2014/main" val="947638150"/>
                    </a:ext>
                  </a:extLst>
                </a:gridCol>
                <a:gridCol w="4566557">
                  <a:extLst>
                    <a:ext uri="{9D8B030D-6E8A-4147-A177-3AD203B41FA5}">
                      <a16:colId xmlns:a16="http://schemas.microsoft.com/office/drawing/2014/main" val="807942425"/>
                    </a:ext>
                  </a:extLst>
                </a:gridCol>
              </a:tblGrid>
              <a:tr h="360000">
                <a:tc>
                  <a:txBody>
                    <a:bodyPr/>
                    <a:lstStyle/>
                    <a:p>
                      <a:pPr marL="517525" marR="0" lvl="0" indent="-34290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fr-FR" sz="1800" kern="0" dirty="0">
                          <a:effectLst/>
                          <a:latin typeface="+mn-lt"/>
                          <a:ea typeface="Times New Roman" panose="02020603050405020304" pitchFamily="18" charset="0"/>
                          <a:cs typeface="Calibri" panose="020F0502020204030204" pitchFamily="34" charset="0"/>
                        </a:rPr>
                        <a:t>15 PU</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517525" indent="-342900">
                        <a:lnSpc>
                          <a:spcPct val="80000"/>
                        </a:lnSpc>
                        <a:spcBef>
                          <a:spcPts val="0"/>
                        </a:spcBef>
                        <a:buFont typeface="Arial" panose="020B0604020202020204" pitchFamily="34" charset="0"/>
                        <a:buChar char="•"/>
                      </a:pPr>
                      <a:r>
                        <a:rPr lang="fr-FR" sz="1800" dirty="0">
                          <a:latin typeface="+mn-lt"/>
                        </a:rPr>
                        <a:t>3 PU-PH</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3554042"/>
                  </a:ext>
                </a:extLst>
              </a:tr>
              <a:tr h="360000">
                <a:tc>
                  <a:txBody>
                    <a:bodyPr/>
                    <a:lstStyle/>
                    <a:p>
                      <a:pPr marL="517525" indent="-342900">
                        <a:lnSpc>
                          <a:spcPct val="80000"/>
                        </a:lnSpc>
                        <a:spcBef>
                          <a:spcPts val="0"/>
                        </a:spcBef>
                        <a:buFont typeface="Arial" panose="020B0604020202020204" pitchFamily="34" charset="0"/>
                        <a:buChar char="•"/>
                      </a:pPr>
                      <a:r>
                        <a:rPr lang="fr-FR" sz="1800" kern="0" dirty="0">
                          <a:latin typeface="+mn-lt"/>
                          <a:ea typeface="Times New Roman" panose="02020603050405020304" pitchFamily="18" charset="0"/>
                          <a:cs typeface="Calibri" panose="020F0502020204030204" pitchFamily="34" charset="0"/>
                        </a:rPr>
                        <a:t>1 enseignant du 1er degré</a:t>
                      </a:r>
                      <a:endParaRPr lang="fr-FR" sz="1800" dirty="0">
                        <a:latin typeface="+mn-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517525" lvl="1" indent="-342900">
                        <a:lnSpc>
                          <a:spcPct val="80000"/>
                        </a:lnSpc>
                        <a:spcBef>
                          <a:spcPts val="0"/>
                        </a:spcBef>
                        <a:buFont typeface="Arial" panose="020B0604020202020204" pitchFamily="34" charset="0"/>
                        <a:buChar char="•"/>
                      </a:pPr>
                      <a:r>
                        <a:rPr lang="fr-FR" sz="1800" kern="0" dirty="0">
                          <a:latin typeface="+mn-lt"/>
                          <a:ea typeface="Times New Roman" panose="02020603050405020304" pitchFamily="18" charset="0"/>
                          <a:cs typeface="Calibri" panose="020F0502020204030204" pitchFamily="34" charset="0"/>
                        </a:rPr>
                        <a:t>3 enseignants du 2nd degré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69378814"/>
                  </a:ext>
                </a:extLst>
              </a:tr>
              <a:tr h="360000">
                <a:tc>
                  <a:txBody>
                    <a:bodyPr/>
                    <a:lstStyle/>
                    <a:p>
                      <a:pPr marL="517525" indent="-342900">
                        <a:lnSpc>
                          <a:spcPct val="80000"/>
                        </a:lnSpc>
                        <a:spcBef>
                          <a:spcPts val="0"/>
                        </a:spcBef>
                        <a:buFont typeface="Arial" panose="020B0604020202020204" pitchFamily="34" charset="0"/>
                        <a:buChar char="•"/>
                      </a:pPr>
                      <a:r>
                        <a:rPr lang="fr-FR" sz="1800" kern="0" dirty="0">
                          <a:latin typeface="+mn-lt"/>
                          <a:ea typeface="Times New Roman" panose="02020603050405020304" pitchFamily="18" charset="0"/>
                          <a:cs typeface="Calibri" panose="020F0502020204030204" pitchFamily="34" charset="0"/>
                        </a:rPr>
                        <a:t>3 MCF</a:t>
                      </a:r>
                      <a:endParaRPr lang="fr-FR" sz="1800" dirty="0">
                        <a:latin typeface="+mn-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517525" indent="-342900">
                        <a:lnSpc>
                          <a:spcPct val="80000"/>
                        </a:lnSpc>
                        <a:spcBef>
                          <a:spcPts val="0"/>
                        </a:spcBef>
                        <a:buFont typeface="Arial" panose="020B0604020202020204" pitchFamily="34" charset="0"/>
                        <a:buChar char="•"/>
                      </a:pPr>
                      <a:r>
                        <a:rPr lang="fr-FR" sz="1800" dirty="0">
                          <a:latin typeface="+mn-lt"/>
                        </a:rPr>
                        <a:t>4 BIATSS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06063113"/>
                  </a:ext>
                </a:extLst>
              </a:tr>
            </a:tbl>
          </a:graphicData>
        </a:graphic>
      </p:graphicFrame>
    </p:spTree>
    <p:extLst>
      <p:ext uri="{BB962C8B-B14F-4D97-AF65-F5344CB8AC3E}">
        <p14:creationId xmlns:p14="http://schemas.microsoft.com/office/powerpoint/2010/main" val="4061127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0D02B8-DF07-AC7F-0E9B-78FA4A2B295C}"/>
              </a:ext>
            </a:extLst>
          </p:cNvPr>
          <p:cNvSpPr>
            <a:spLocks noGrp="1"/>
          </p:cNvSpPr>
          <p:nvPr>
            <p:ph type="title"/>
          </p:nvPr>
        </p:nvSpPr>
        <p:spPr>
          <a:xfrm>
            <a:off x="110181" y="0"/>
            <a:ext cx="11528854" cy="919977"/>
          </a:xfrm>
        </p:spPr>
        <p:txBody>
          <a:bodyPr>
            <a:noAutofit/>
          </a:bodyPr>
          <a:lstStyle/>
          <a:p>
            <a:r>
              <a:rPr lang="fr-FR" sz="2800" b="1" dirty="0">
                <a:solidFill>
                  <a:schemeClr val="accent1"/>
                </a:solidFill>
              </a:rPr>
              <a:t>Pourquoi s’interroger sur le maintien en fonction au-delà de la limite d’âge ?</a:t>
            </a:r>
          </a:p>
        </p:txBody>
      </p:sp>
      <p:sp>
        <p:nvSpPr>
          <p:cNvPr id="3" name="Espace réservé du contenu 2">
            <a:extLst>
              <a:ext uri="{FF2B5EF4-FFF2-40B4-BE49-F238E27FC236}">
                <a16:creationId xmlns:a16="http://schemas.microsoft.com/office/drawing/2014/main" id="{A62A5A2F-5115-E223-C4A6-BE371854BD40}"/>
              </a:ext>
            </a:extLst>
          </p:cNvPr>
          <p:cNvSpPr>
            <a:spLocks noGrp="1"/>
          </p:cNvSpPr>
          <p:nvPr>
            <p:ph idx="1"/>
          </p:nvPr>
        </p:nvSpPr>
        <p:spPr>
          <a:xfrm>
            <a:off x="444843" y="716692"/>
            <a:ext cx="11442357" cy="6017739"/>
          </a:xfrm>
        </p:spPr>
        <p:txBody>
          <a:bodyPr>
            <a:normAutofit lnSpcReduction="10000"/>
          </a:bodyPr>
          <a:lstStyle/>
          <a:p>
            <a:pPr marL="0" indent="0">
              <a:lnSpc>
                <a:spcPct val="110000"/>
              </a:lnSpc>
              <a:spcBef>
                <a:spcPts val="0"/>
              </a:spcBef>
              <a:buNone/>
            </a:pPr>
            <a:r>
              <a:rPr lang="fr-FR" dirty="0">
                <a:solidFill>
                  <a:schemeClr val="accent2"/>
                </a:solidFill>
              </a:rPr>
              <a:t>Points en défaveur du maintien en fonction :</a:t>
            </a:r>
          </a:p>
          <a:p>
            <a:pPr>
              <a:lnSpc>
                <a:spcPct val="110000"/>
              </a:lnSpc>
              <a:spcBef>
                <a:spcPts val="600"/>
              </a:spcBef>
            </a:pPr>
            <a:r>
              <a:rPr lang="fr-FR" sz="2600" dirty="0"/>
              <a:t>Coûteux pour l’établissement dans une situation budgétaire contrainte invitant à faire des économies, notamment de masse salariale</a:t>
            </a:r>
          </a:p>
          <a:p>
            <a:pPr>
              <a:lnSpc>
                <a:spcPct val="110000"/>
              </a:lnSpc>
              <a:spcBef>
                <a:spcPts val="600"/>
              </a:spcBef>
            </a:pPr>
            <a:r>
              <a:rPr lang="fr-FR" sz="2600" dirty="0"/>
              <a:t>Empêche le recrutement de « jeunes » collègues dans un contexte où les campagnes d’emplois futures risquent d’être très réduites</a:t>
            </a:r>
          </a:p>
          <a:p>
            <a:pPr>
              <a:lnSpc>
                <a:spcPct val="110000"/>
              </a:lnSpc>
              <a:spcBef>
                <a:spcPts val="600"/>
              </a:spcBef>
            </a:pPr>
            <a:r>
              <a:rPr lang="fr-FR" sz="2600" dirty="0"/>
              <a:t>Contraire aux revendications syndicales car allonge la durée d’activité</a:t>
            </a:r>
          </a:p>
          <a:p>
            <a:pPr>
              <a:lnSpc>
                <a:spcPct val="110000"/>
              </a:lnSpc>
              <a:spcBef>
                <a:spcPts val="0"/>
              </a:spcBef>
            </a:pPr>
            <a:endParaRPr lang="fr-FR" sz="2100" dirty="0"/>
          </a:p>
          <a:p>
            <a:pPr marL="0" indent="0">
              <a:lnSpc>
                <a:spcPct val="110000"/>
              </a:lnSpc>
              <a:spcBef>
                <a:spcPts val="0"/>
              </a:spcBef>
              <a:buNone/>
            </a:pPr>
            <a:r>
              <a:rPr lang="fr-FR" dirty="0">
                <a:solidFill>
                  <a:schemeClr val="accent2"/>
                </a:solidFill>
              </a:rPr>
              <a:t>Points en faveur du maintien en fonction :</a:t>
            </a:r>
          </a:p>
          <a:p>
            <a:pPr>
              <a:lnSpc>
                <a:spcPct val="110000"/>
              </a:lnSpc>
              <a:spcBef>
                <a:spcPts val="600"/>
              </a:spcBef>
            </a:pPr>
            <a:r>
              <a:rPr lang="fr-FR" sz="2600" dirty="0"/>
              <a:t>Expertise des collègues « seniors » dont l’établissement profite plus longtemps</a:t>
            </a:r>
          </a:p>
          <a:p>
            <a:pPr>
              <a:lnSpc>
                <a:spcPct val="110000"/>
              </a:lnSpc>
              <a:spcBef>
                <a:spcPts val="600"/>
              </a:spcBef>
            </a:pPr>
            <a:r>
              <a:rPr lang="fr-FR" sz="2600" dirty="0"/>
              <a:t>Postes occupés vs postes reportés (gelés) car pas de garantie de pouvoir publier les postes libérés</a:t>
            </a:r>
          </a:p>
          <a:p>
            <a:pPr>
              <a:lnSpc>
                <a:spcPct val="110000"/>
              </a:lnSpc>
              <a:spcBef>
                <a:spcPts val="600"/>
              </a:spcBef>
            </a:pPr>
            <a:endParaRPr lang="fr-FR" sz="2100" dirty="0"/>
          </a:p>
          <a:p>
            <a:pPr marL="0" indent="0" algn="just">
              <a:lnSpc>
                <a:spcPct val="110000"/>
              </a:lnSpc>
              <a:spcBef>
                <a:spcPts val="600"/>
              </a:spcBef>
              <a:buNone/>
            </a:pPr>
            <a:r>
              <a:rPr lang="fr-FR" sz="2600" dirty="0"/>
              <a:t>NB : Pour le moment, jurisprudence assez favorable </a:t>
            </a:r>
            <a:r>
              <a:rPr lang="fr-FR" sz="2600"/>
              <a:t>aux prolongation.</a:t>
            </a:r>
            <a:endParaRPr lang="fr-FR" sz="2600" dirty="0"/>
          </a:p>
        </p:txBody>
      </p:sp>
    </p:spTree>
    <p:extLst>
      <p:ext uri="{BB962C8B-B14F-4D97-AF65-F5344CB8AC3E}">
        <p14:creationId xmlns:p14="http://schemas.microsoft.com/office/powerpoint/2010/main" val="3044551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CDEB89-7D24-326F-623F-D0FDC562A65C}"/>
              </a:ext>
            </a:extLst>
          </p:cNvPr>
          <p:cNvSpPr>
            <a:spLocks noGrp="1"/>
          </p:cNvSpPr>
          <p:nvPr>
            <p:ph type="title"/>
          </p:nvPr>
        </p:nvSpPr>
        <p:spPr>
          <a:xfrm>
            <a:off x="432486" y="399353"/>
            <a:ext cx="11007811" cy="735507"/>
          </a:xfrm>
        </p:spPr>
        <p:txBody>
          <a:bodyPr>
            <a:normAutofit/>
          </a:bodyPr>
          <a:lstStyle/>
          <a:p>
            <a:r>
              <a:rPr lang="fr-FR" sz="3200" b="1" dirty="0">
                <a:solidFill>
                  <a:schemeClr val="accent1"/>
                </a:solidFill>
              </a:rPr>
              <a:t>Nouvelle politique de l’établissement</a:t>
            </a:r>
          </a:p>
        </p:txBody>
      </p:sp>
      <p:sp>
        <p:nvSpPr>
          <p:cNvPr id="3" name="Espace réservé du contenu 2">
            <a:extLst>
              <a:ext uri="{FF2B5EF4-FFF2-40B4-BE49-F238E27FC236}">
                <a16:creationId xmlns:a16="http://schemas.microsoft.com/office/drawing/2014/main" id="{E61EBD7E-E526-8443-E616-51E0D445302A}"/>
              </a:ext>
            </a:extLst>
          </p:cNvPr>
          <p:cNvSpPr>
            <a:spLocks noGrp="1"/>
          </p:cNvSpPr>
          <p:nvPr>
            <p:ph idx="1"/>
          </p:nvPr>
        </p:nvSpPr>
        <p:spPr>
          <a:xfrm>
            <a:off x="432486" y="1134860"/>
            <a:ext cx="11613782" cy="6242124"/>
          </a:xfrm>
        </p:spPr>
        <p:txBody>
          <a:bodyPr>
            <a:noAutofit/>
          </a:bodyPr>
          <a:lstStyle/>
          <a:p>
            <a:pPr marL="0" indent="0">
              <a:lnSpc>
                <a:spcPct val="120000"/>
              </a:lnSpc>
              <a:spcBef>
                <a:spcPts val="600"/>
              </a:spcBef>
              <a:buNone/>
            </a:pPr>
            <a:r>
              <a:rPr lang="fr-FR" sz="2000" b="1" dirty="0">
                <a:solidFill>
                  <a:schemeClr val="accent2"/>
                </a:solidFill>
                <a:latin typeface="Calibri" panose="020F0502020204030204" pitchFamily="34" charset="0"/>
                <a:cs typeface="Calibri" panose="020F0502020204030204" pitchFamily="34" charset="0"/>
              </a:rPr>
              <a:t>Changement de paradigme :</a:t>
            </a:r>
          </a:p>
          <a:p>
            <a:pPr marL="0" indent="0">
              <a:lnSpc>
                <a:spcPct val="120000"/>
              </a:lnSpc>
              <a:spcBef>
                <a:spcPts val="600"/>
              </a:spcBef>
              <a:buNone/>
            </a:pPr>
            <a:r>
              <a:rPr lang="fr-FR" sz="2000" b="1" kern="0" dirty="0">
                <a:solidFill>
                  <a:schemeClr val="accent2"/>
                </a:solidFill>
                <a:latin typeface="Calibri" panose="020F0502020204030204" pitchFamily="34" charset="0"/>
                <a:ea typeface="Times New Roman" panose="02020603050405020304" pitchFamily="18" charset="0"/>
                <a:cs typeface="Calibri" panose="020F0502020204030204" pitchFamily="34" charset="0"/>
              </a:rPr>
              <a:t>Rendre exceptionnel</a:t>
            </a:r>
            <a:r>
              <a:rPr lang="fr-FR" sz="2000" b="1" kern="0" dirty="0">
                <a:solidFill>
                  <a:schemeClr val="accent2"/>
                </a:solidFill>
                <a:effectLst/>
                <a:latin typeface="Calibri" panose="020F0502020204030204" pitchFamily="34" charset="0"/>
                <a:ea typeface="Times New Roman" panose="02020603050405020304" pitchFamily="18" charset="0"/>
                <a:cs typeface="Calibri" panose="020F0502020204030204" pitchFamily="34" charset="0"/>
              </a:rPr>
              <a:t> le maintien en activité jusque 70 ans pour convenances personnelles </a:t>
            </a:r>
            <a:r>
              <a:rPr lang="fr-FR" sz="2000" kern="0" dirty="0">
                <a:effectLst/>
                <a:latin typeface="Calibri" panose="020F0502020204030204" pitchFamily="34" charset="0"/>
                <a:ea typeface="Times New Roman" panose="02020603050405020304" pitchFamily="18" charset="0"/>
                <a:cs typeface="Calibri" panose="020F0502020204030204" pitchFamily="34" charset="0"/>
              </a:rPr>
              <a:t>en s’appuyant sur </a:t>
            </a:r>
            <a:r>
              <a:rPr lang="fr-FR" sz="2000" kern="0" dirty="0">
                <a:latin typeface="Calibri" panose="020F0502020204030204" pitchFamily="34" charset="0"/>
                <a:ea typeface="Times New Roman" panose="02020603050405020304" pitchFamily="18" charset="0"/>
                <a:cs typeface="Calibri" panose="020F0502020204030204" pitchFamily="34" charset="0"/>
              </a:rPr>
              <a:t>la notion d’intérêt du service (incluant la volonté de privilégier les recrutements en cours ou à venir, la situation financière de l’établissement ou encore la manière de servir).</a:t>
            </a:r>
          </a:p>
          <a:p>
            <a:pPr marL="0" indent="0">
              <a:lnSpc>
                <a:spcPct val="120000"/>
              </a:lnSpc>
              <a:spcBef>
                <a:spcPts val="600"/>
              </a:spcBef>
              <a:buNone/>
            </a:pPr>
            <a:r>
              <a:rPr lang="fr-FR" sz="2000" b="1" dirty="0">
                <a:solidFill>
                  <a:schemeClr val="accent2"/>
                </a:solidFill>
                <a:latin typeface="Calibri" panose="020F0502020204030204" pitchFamily="34" charset="0"/>
                <a:cs typeface="Calibri" panose="020F0502020204030204" pitchFamily="34" charset="0"/>
              </a:rPr>
              <a:t> </a:t>
            </a:r>
          </a:p>
          <a:p>
            <a:pPr marL="0" indent="0">
              <a:lnSpc>
                <a:spcPct val="120000"/>
              </a:lnSpc>
              <a:spcBef>
                <a:spcPts val="600"/>
              </a:spcBef>
              <a:buNone/>
            </a:pPr>
            <a:r>
              <a:rPr lang="fr-FR" sz="2000" b="1" dirty="0">
                <a:latin typeface="Calibri" panose="020F0502020204030204" pitchFamily="34" charset="0"/>
                <a:cs typeface="Calibri" panose="020F0502020204030204" pitchFamily="34" charset="0"/>
              </a:rPr>
              <a:t>=&gt; Limiter les prolongations d’activité aux seules situations où celles-ci sont de droit (</a:t>
            </a:r>
            <a:r>
              <a:rPr lang="fr-FR" sz="2000" b="1" kern="0" dirty="0">
                <a:effectLst/>
                <a:latin typeface="Calibri" panose="020F0502020204030204" pitchFamily="34" charset="0"/>
                <a:ea typeface="Times New Roman" panose="02020603050405020304" pitchFamily="18" charset="0"/>
                <a:cs typeface="Calibri" panose="020F0502020204030204" pitchFamily="34" charset="0"/>
              </a:rPr>
              <a:t>recul de la limite d’âge et surnombre) + avoir une attention particulière sur les carrières incomplètes </a:t>
            </a:r>
            <a:endParaRPr lang="fr-FR" sz="2000" b="1" dirty="0">
              <a:solidFill>
                <a:schemeClr val="accent2"/>
              </a:solidFill>
              <a:latin typeface="Calibri" panose="020F0502020204030204" pitchFamily="34" charset="0"/>
              <a:cs typeface="Calibri" panose="020F0502020204030204" pitchFamily="34" charset="0"/>
            </a:endParaRPr>
          </a:p>
          <a:p>
            <a:pPr marL="0" indent="0">
              <a:lnSpc>
                <a:spcPct val="120000"/>
              </a:lnSpc>
              <a:spcBef>
                <a:spcPts val="600"/>
              </a:spcBef>
              <a:buNone/>
            </a:pPr>
            <a:endParaRPr lang="fr-FR" sz="2000" b="1" dirty="0">
              <a:solidFill>
                <a:schemeClr val="accent2"/>
              </a:solidFill>
              <a:latin typeface="Calibri" panose="020F0502020204030204" pitchFamily="34" charset="0"/>
              <a:cs typeface="Calibri" panose="020F0502020204030204" pitchFamily="34" charset="0"/>
            </a:endParaRPr>
          </a:p>
          <a:p>
            <a:pPr marL="0" indent="0" algn="ctr">
              <a:lnSpc>
                <a:spcPct val="120000"/>
              </a:lnSpc>
              <a:spcBef>
                <a:spcPts val="600"/>
              </a:spcBef>
              <a:buNone/>
            </a:pPr>
            <a:endParaRPr lang="fr-FR" sz="2000" b="1" dirty="0">
              <a:latin typeface="Calibri" panose="020F0502020204030204" pitchFamily="34" charset="0"/>
              <a:cs typeface="Calibri" panose="020F0502020204030204" pitchFamily="34" charset="0"/>
            </a:endParaRPr>
          </a:p>
          <a:p>
            <a:pPr marL="0" indent="0" algn="ctr">
              <a:lnSpc>
                <a:spcPct val="120000"/>
              </a:lnSpc>
              <a:spcBef>
                <a:spcPts val="600"/>
              </a:spcBef>
              <a:buNone/>
            </a:pPr>
            <a:r>
              <a:rPr lang="fr-FR" sz="2000" dirty="0">
                <a:latin typeface="Calibri" panose="020F0502020204030204" pitchFamily="34" charset="0"/>
                <a:cs typeface="Calibri" panose="020F0502020204030204" pitchFamily="34" charset="0"/>
              </a:rPr>
              <a:t>Courrier envoyé aux composantes de formation et de recherche</a:t>
            </a:r>
          </a:p>
          <a:p>
            <a:pPr marL="0" indent="0" algn="ctr">
              <a:lnSpc>
                <a:spcPct val="120000"/>
              </a:lnSpc>
              <a:spcBef>
                <a:spcPts val="600"/>
              </a:spcBef>
              <a:buNone/>
            </a:pPr>
            <a:r>
              <a:rPr lang="fr-FR" sz="2000" dirty="0">
                <a:latin typeface="Calibri" panose="020F0502020204030204" pitchFamily="34" charset="0"/>
                <a:cs typeface="Calibri" panose="020F0502020204030204" pitchFamily="34" charset="0"/>
              </a:rPr>
              <a:t>qui doivent motiver le caractère indispensable du maintien dans l’emploi</a:t>
            </a:r>
          </a:p>
          <a:p>
            <a:pPr marL="0" indent="0" algn="ctr">
              <a:lnSpc>
                <a:spcPct val="120000"/>
              </a:lnSpc>
              <a:spcBef>
                <a:spcPts val="600"/>
              </a:spcBef>
              <a:buNone/>
            </a:pPr>
            <a:r>
              <a:rPr lang="fr-FR" sz="2000" dirty="0">
                <a:latin typeface="Calibri" panose="020F0502020204030204" pitchFamily="34" charset="0"/>
                <a:cs typeface="Calibri" panose="020F0502020204030204" pitchFamily="34" charset="0"/>
              </a:rPr>
              <a:t>(mail du 29 janvier 2025 – H. </a:t>
            </a:r>
            <a:r>
              <a:rPr lang="fr-FR" sz="2000" dirty="0" err="1">
                <a:latin typeface="Calibri" panose="020F0502020204030204" pitchFamily="34" charset="0"/>
                <a:cs typeface="Calibri" panose="020F0502020204030204" pitchFamily="34" charset="0"/>
              </a:rPr>
              <a:t>Lesourd</a:t>
            </a:r>
            <a:r>
              <a:rPr lang="fr-FR" sz="2000" dirty="0">
                <a:latin typeface="Calibri" panose="020F0502020204030204" pitchFamily="34" charset="0"/>
                <a:cs typeface="Calibri" panose="020F0502020204030204" pitchFamily="34" charset="0"/>
              </a:rPr>
              <a:t>)</a:t>
            </a:r>
          </a:p>
          <a:p>
            <a:pPr marL="0" indent="0">
              <a:lnSpc>
                <a:spcPct val="120000"/>
              </a:lnSpc>
              <a:spcBef>
                <a:spcPts val="600"/>
              </a:spcBef>
              <a:buNone/>
            </a:pPr>
            <a:endParaRPr lang="fr-FR" sz="2000" b="1" dirty="0">
              <a:solidFill>
                <a:schemeClr val="accent2"/>
              </a:solidFill>
              <a:latin typeface="Calibri" panose="020F0502020204030204" pitchFamily="34" charset="0"/>
              <a:cs typeface="Calibri" panose="020F0502020204030204" pitchFamily="34" charset="0"/>
            </a:endParaRPr>
          </a:p>
          <a:p>
            <a:pPr marL="0" indent="0">
              <a:lnSpc>
                <a:spcPct val="120000"/>
              </a:lnSpc>
              <a:spcBef>
                <a:spcPts val="600"/>
              </a:spcBef>
              <a:buNone/>
            </a:pPr>
            <a:endParaRPr lang="fr-FR" sz="2000" b="1" dirty="0">
              <a:solidFill>
                <a:schemeClr val="accent2"/>
              </a:solidFill>
              <a:latin typeface="Calibri" panose="020F0502020204030204" pitchFamily="34" charset="0"/>
              <a:cs typeface="Calibri" panose="020F0502020204030204" pitchFamily="34" charset="0"/>
            </a:endParaRPr>
          </a:p>
          <a:p>
            <a:pPr marL="0" indent="0">
              <a:lnSpc>
                <a:spcPct val="120000"/>
              </a:lnSpc>
              <a:spcBef>
                <a:spcPts val="600"/>
              </a:spcBef>
              <a:buNone/>
            </a:pPr>
            <a:endParaRPr lang="fr-FR" sz="2000" b="1" dirty="0">
              <a:solidFill>
                <a:schemeClr val="accent2"/>
              </a:solidFill>
              <a:latin typeface="Calibri" panose="020F0502020204030204" pitchFamily="34" charset="0"/>
              <a:cs typeface="Calibri" panose="020F0502020204030204" pitchFamily="34" charset="0"/>
            </a:endParaRPr>
          </a:p>
          <a:p>
            <a:pPr marL="0" indent="0">
              <a:lnSpc>
                <a:spcPct val="120000"/>
              </a:lnSpc>
              <a:spcBef>
                <a:spcPts val="600"/>
              </a:spcBef>
              <a:buNone/>
            </a:pPr>
            <a:r>
              <a:rPr lang="fr-FR" sz="2000" b="1" dirty="0">
                <a:solidFill>
                  <a:schemeClr val="accent2"/>
                </a:solidFill>
                <a:latin typeface="Calibri" panose="020F0502020204030204" pitchFamily="34" charset="0"/>
                <a:cs typeface="Calibri" panose="020F0502020204030204" pitchFamily="34" charset="0"/>
              </a:rPr>
              <a:t>Limiter les prolongations d’activité aux seules situations où celles-ci sont de droit (</a:t>
            </a:r>
            <a:r>
              <a:rPr lang="fr-FR" sz="2000" b="1" kern="0" dirty="0">
                <a:solidFill>
                  <a:schemeClr val="accent2"/>
                </a:solidFill>
                <a:effectLst/>
                <a:latin typeface="Calibri" panose="020F0502020204030204" pitchFamily="34" charset="0"/>
                <a:ea typeface="Times New Roman" panose="02020603050405020304" pitchFamily="18" charset="0"/>
                <a:cs typeface="Calibri" panose="020F0502020204030204" pitchFamily="34" charset="0"/>
              </a:rPr>
              <a:t>recul de la limite d’âge et surnombre) + avoir une attention particulière sur les carrières incomplètes + refuser le maintien en activité jusque 70 ans en s’appuyant sur </a:t>
            </a:r>
            <a:r>
              <a:rPr lang="fr-FR" sz="2000" b="1" kern="0" dirty="0">
                <a:solidFill>
                  <a:schemeClr val="accent2"/>
                </a:solidFill>
                <a:latin typeface="Calibri" panose="020F0502020204030204" pitchFamily="34" charset="0"/>
                <a:ea typeface="Times New Roman" panose="02020603050405020304" pitchFamily="18" charset="0"/>
                <a:cs typeface="Calibri" panose="020F0502020204030204" pitchFamily="34" charset="0"/>
              </a:rPr>
              <a:t>la notion d’intérêt du service (incluant volonté de privilégier les recrutements en cours ou à venir, la situation financière de l’établissement ou encore la manière de servir)</a:t>
            </a:r>
          </a:p>
          <a:p>
            <a:pPr marL="0" indent="0" algn="just">
              <a:lnSpc>
                <a:spcPct val="120000"/>
              </a:lnSpc>
              <a:spcBef>
                <a:spcPts val="600"/>
              </a:spcBef>
              <a:buNone/>
            </a:pPr>
            <a:endParaRPr lang="fr-FR" sz="2000" kern="0" dirty="0">
              <a:latin typeface="Calibri" panose="020F0502020204030204" pitchFamily="34" charset="0"/>
              <a:ea typeface="Times New Roman" panose="02020603050405020304" pitchFamily="18" charset="0"/>
              <a:cs typeface="Calibri" panose="020F0502020204030204" pitchFamily="34" charset="0"/>
            </a:endParaRPr>
          </a:p>
        </p:txBody>
      </p:sp>
      <p:sp>
        <p:nvSpPr>
          <p:cNvPr id="5" name="Flèche vers le bas 4">
            <a:extLst>
              <a:ext uri="{FF2B5EF4-FFF2-40B4-BE49-F238E27FC236}">
                <a16:creationId xmlns:a16="http://schemas.microsoft.com/office/drawing/2014/main" id="{3622E1FB-4B23-B96E-EFED-47561CD86307}"/>
              </a:ext>
            </a:extLst>
          </p:cNvPr>
          <p:cNvSpPr/>
          <p:nvPr/>
        </p:nvSpPr>
        <p:spPr>
          <a:xfrm>
            <a:off x="5737651" y="4353698"/>
            <a:ext cx="271849" cy="32127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b="1" dirty="0">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2045605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CE02AD-A90B-56BD-C169-97F8C574D14F}"/>
              </a:ext>
            </a:extLst>
          </p:cNvPr>
          <p:cNvSpPr>
            <a:spLocks noGrp="1"/>
          </p:cNvSpPr>
          <p:nvPr>
            <p:ph type="title"/>
          </p:nvPr>
        </p:nvSpPr>
        <p:spPr>
          <a:xfrm>
            <a:off x="158578" y="-104430"/>
            <a:ext cx="10515600" cy="808766"/>
          </a:xfrm>
        </p:spPr>
        <p:txBody>
          <a:bodyPr>
            <a:normAutofit/>
          </a:bodyPr>
          <a:lstStyle/>
          <a:p>
            <a:r>
              <a:rPr lang="fr-FR" sz="3200" dirty="0">
                <a:solidFill>
                  <a:schemeClr val="accent1"/>
                </a:solidFill>
              </a:rPr>
              <a:t>Extraits de la lettre de la Présidente :</a:t>
            </a:r>
          </a:p>
        </p:txBody>
      </p:sp>
      <p:sp>
        <p:nvSpPr>
          <p:cNvPr id="3" name="Espace réservé du contenu 2">
            <a:extLst>
              <a:ext uri="{FF2B5EF4-FFF2-40B4-BE49-F238E27FC236}">
                <a16:creationId xmlns:a16="http://schemas.microsoft.com/office/drawing/2014/main" id="{F35386BD-BD96-FD74-73C6-AD3DA95ABB76}"/>
              </a:ext>
            </a:extLst>
          </p:cNvPr>
          <p:cNvSpPr>
            <a:spLocks noGrp="1"/>
          </p:cNvSpPr>
          <p:nvPr>
            <p:ph idx="1"/>
          </p:nvPr>
        </p:nvSpPr>
        <p:spPr>
          <a:xfrm>
            <a:off x="247135" y="704336"/>
            <a:ext cx="11106665" cy="6153664"/>
          </a:xfrm>
        </p:spPr>
        <p:txBody>
          <a:bodyPr>
            <a:normAutofit/>
          </a:bodyPr>
          <a:lstStyle/>
          <a:p>
            <a:pPr marL="0" indent="0" algn="just">
              <a:buNone/>
            </a:pPr>
            <a:r>
              <a:rPr lang="fr-FR" sz="2000" kern="100" dirty="0">
                <a:effectLst/>
                <a:ea typeface="Calibri" panose="020F0502020204030204" pitchFamily="34" charset="0"/>
                <a:cs typeface="Times New Roman" panose="02020603050405020304" pitchFamily="18" charset="0"/>
              </a:rPr>
              <a:t>L’article 10 la loi n°2023-270 du 14 avril 2023 permet le maintien en activité des fonctionnaires au-delà de sa limite d’âge et jusque 70 ans.</a:t>
            </a:r>
          </a:p>
          <a:p>
            <a:pPr marL="0" indent="0" algn="just">
              <a:buNone/>
            </a:pPr>
            <a:r>
              <a:rPr lang="fr-FR" sz="2000" kern="100" dirty="0">
                <a:effectLst/>
                <a:ea typeface="Calibri" panose="020F0502020204030204" pitchFamily="34" charset="0"/>
                <a:cs typeface="Times New Roman" panose="02020603050405020304" pitchFamily="18" charset="0"/>
              </a:rPr>
              <a:t> …</a:t>
            </a:r>
          </a:p>
          <a:p>
            <a:pPr marL="0" indent="0" algn="just">
              <a:buNone/>
            </a:pPr>
            <a:r>
              <a:rPr lang="fr-FR" sz="2000" dirty="0">
                <a:effectLst/>
                <a:ea typeface="Calibri" panose="020F0502020204030204" pitchFamily="34" charset="0"/>
                <a:cs typeface="Times New Roman" panose="02020603050405020304" pitchFamily="18" charset="0"/>
              </a:rPr>
              <a:t>Il s’agit ici des prolongations </a:t>
            </a:r>
            <a:r>
              <a:rPr lang="fr-FR" sz="2000" u="sng" dirty="0">
                <a:effectLst/>
                <a:ea typeface="Calibri" panose="020F0502020204030204" pitchFamily="34" charset="0"/>
                <a:cs typeface="Times New Roman" panose="02020603050405020304" pitchFamily="18" charset="0"/>
              </a:rPr>
              <a:t>avant</a:t>
            </a:r>
            <a:r>
              <a:rPr lang="fr-FR" sz="2000" dirty="0">
                <a:effectLst/>
                <a:ea typeface="Calibri" panose="020F0502020204030204" pitchFamily="34" charset="0"/>
                <a:cs typeface="Times New Roman" panose="02020603050405020304" pitchFamily="18" charset="0"/>
              </a:rPr>
              <a:t> la radiation des cadres. </a:t>
            </a:r>
            <a:r>
              <a:rPr lang="fr-FR" sz="2000" b="1" dirty="0">
                <a:effectLst/>
                <a:ea typeface="Calibri" panose="020F0502020204030204" pitchFamily="34" charset="0"/>
                <a:cs typeface="Times New Roman" panose="02020603050405020304" pitchFamily="18" charset="0"/>
              </a:rPr>
              <a:t>Les prolongations de droit de même que la prolongation d’activité pour carrière incomplète ou encore les prolongations après la radiation des cadres dans l’intérêt du service (qui permettent uniquement de terminer l’année) ne sont pas concernées, ni remises en cause</a:t>
            </a:r>
            <a:r>
              <a:rPr lang="fr-FR" sz="2000" dirty="0">
                <a:effectLst/>
                <a:ea typeface="Calibri" panose="020F0502020204030204" pitchFamily="34" charset="0"/>
                <a:cs typeface="Times New Roman" panose="02020603050405020304" pitchFamily="18" charset="0"/>
              </a:rPr>
              <a:t>. Seules sont concernées les demandes de prolongation jusque 70 ans avant la radiation des cadres et qui se justifient donc exclusivement par des </a:t>
            </a:r>
            <a:r>
              <a:rPr lang="fr-FR" sz="2000" b="1" dirty="0">
                <a:effectLst/>
                <a:ea typeface="Calibri" panose="020F0502020204030204" pitchFamily="34" charset="0"/>
                <a:cs typeface="Times New Roman" panose="02020603050405020304" pitchFamily="18" charset="0"/>
              </a:rPr>
              <a:t>convenances personnelles </a:t>
            </a:r>
            <a:r>
              <a:rPr lang="fr-FR" sz="2000" dirty="0">
                <a:effectLst/>
                <a:ea typeface="Calibri" panose="020F0502020204030204" pitchFamily="34" charset="0"/>
                <a:cs typeface="Times New Roman" panose="02020603050405020304" pitchFamily="18" charset="0"/>
              </a:rPr>
              <a:t>(souhait de poursuivre son activité professionnelle, volonté de bénéficier d’une surcote sur sa retraite). Il est à noter également que le refus de prolongation jusque 70 ans ne remet pas en cause la possibilité de bénéficier de l’éméritat pour les enseignants-chercheurs et donc de poursuivre leurs activités de recherche.</a:t>
            </a:r>
            <a:endParaRPr lang="fr-FR" sz="2000" dirty="0">
              <a:ea typeface="Calibri" panose="020F0502020204030204" pitchFamily="34" charset="0"/>
              <a:cs typeface="Times New Roman" panose="02020603050405020304" pitchFamily="18" charset="0"/>
            </a:endParaRPr>
          </a:p>
          <a:p>
            <a:pPr marL="0" indent="0" algn="just">
              <a:buNone/>
            </a:pPr>
            <a:r>
              <a:rPr lang="fr-FR" sz="2000" dirty="0">
                <a:effectLst/>
                <a:ea typeface="Calibri" panose="020F0502020204030204" pitchFamily="34" charset="0"/>
                <a:cs typeface="Times New Roman" panose="02020603050405020304" pitchFamily="18" charset="0"/>
              </a:rPr>
              <a:t>…</a:t>
            </a:r>
          </a:p>
          <a:p>
            <a:pPr marL="0" indent="0" algn="just">
              <a:buNone/>
            </a:pPr>
            <a:r>
              <a:rPr lang="fr-FR" sz="2000" dirty="0">
                <a:effectLst/>
                <a:ea typeface="Calibri" panose="020F0502020204030204" pitchFamily="34" charset="0"/>
                <a:cs typeface="Calibri" panose="020F0502020204030204" pitchFamily="34" charset="0"/>
              </a:rPr>
              <a:t>A compter de ce jour et pour les demandes en cours, </a:t>
            </a:r>
            <a:r>
              <a:rPr lang="fr-FR" sz="2000" b="1" dirty="0">
                <a:effectLst/>
                <a:ea typeface="Calibri" panose="020F0502020204030204" pitchFamily="34" charset="0"/>
                <a:cs typeface="Calibri" panose="020F0502020204030204" pitchFamily="34" charset="0"/>
              </a:rPr>
              <a:t>l’avis motivé demandé aux directeurs et directrices de composante pour les enseignants et enseignants-chercheurs, ou directeurs et directrices ou aux responsables pour les services</a:t>
            </a:r>
            <a:r>
              <a:rPr lang="fr-FR" sz="2000" dirty="0">
                <a:effectLst/>
                <a:ea typeface="Calibri" panose="020F0502020204030204" pitchFamily="34" charset="0"/>
                <a:cs typeface="Calibri" panose="020F0502020204030204" pitchFamily="34" charset="0"/>
              </a:rPr>
              <a:t>, devra donc justifier très précisément les raisons qui pourraient me conduire à maintenir le ou la collègue en activité en raison du </a:t>
            </a:r>
            <a:r>
              <a:rPr lang="fr-FR" sz="2000" b="1" dirty="0">
                <a:effectLst/>
                <a:ea typeface="Calibri" panose="020F0502020204030204" pitchFamily="34" charset="0"/>
                <a:cs typeface="Calibri" panose="020F0502020204030204" pitchFamily="34" charset="0"/>
              </a:rPr>
              <a:t>caractère indispensable </a:t>
            </a:r>
            <a:r>
              <a:rPr lang="fr-FR" sz="2000" dirty="0">
                <a:effectLst/>
                <a:ea typeface="Calibri" panose="020F0502020204030204" pitchFamily="34" charset="0"/>
                <a:cs typeface="Calibri" panose="020F0502020204030204" pitchFamily="34" charset="0"/>
              </a:rPr>
              <a:t>de celle-ci, pour le bon fonctionnement de la composante, du laboratoire ou du service. A défaut, je n’accorderai pas la prolongation, m’appuyant largement sur la jurisprudence actuelle</a:t>
            </a:r>
            <a:r>
              <a:rPr lang="fr-FR" sz="2000" dirty="0">
                <a:effectLst/>
                <a:cs typeface="Calibri" panose="020F0502020204030204" pitchFamily="34" charset="0"/>
              </a:rPr>
              <a:t> </a:t>
            </a:r>
            <a:endParaRPr lang="fr-FR" sz="2000" dirty="0">
              <a:cs typeface="Calibri" panose="020F0502020204030204" pitchFamily="34" charset="0"/>
            </a:endParaRPr>
          </a:p>
        </p:txBody>
      </p:sp>
    </p:spTree>
    <p:extLst>
      <p:ext uri="{BB962C8B-B14F-4D97-AF65-F5344CB8AC3E}">
        <p14:creationId xmlns:p14="http://schemas.microsoft.com/office/powerpoint/2010/main" val="38144209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TotalTime>
  <Words>1015</Words>
  <Application>Microsoft Office PowerPoint</Application>
  <PresentationFormat>Grand écran</PresentationFormat>
  <Paragraphs>70</Paragraphs>
  <Slides>7</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7</vt:i4>
      </vt:variant>
    </vt:vector>
  </HeadingPairs>
  <TitlesOfParts>
    <vt:vector size="14" baseType="lpstr">
      <vt:lpstr>Arial</vt:lpstr>
      <vt:lpstr>Calibri</vt:lpstr>
      <vt:lpstr>Calibri Light</vt:lpstr>
      <vt:lpstr>Courier New</vt:lpstr>
      <vt:lpstr>Times New Roman</vt:lpstr>
      <vt:lpstr>Verdana</vt:lpstr>
      <vt:lpstr>Thème Office</vt:lpstr>
      <vt:lpstr>Maintien en fonction jusque 70 ans</vt:lpstr>
      <vt:lpstr>Présentation PowerPoint</vt:lpstr>
      <vt:lpstr>Présentation PowerPoint</vt:lpstr>
      <vt:lpstr>Etat des lieux</vt:lpstr>
      <vt:lpstr>Pourquoi s’interroger sur le maintien en fonction au-delà de la limite d’âge ?</vt:lpstr>
      <vt:lpstr>Nouvelle politique de l’établissement</vt:lpstr>
      <vt:lpstr>Extraits de la lettre de la Présidente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Microsoft Office User</dc:creator>
  <cp:lastModifiedBy>Frederique Salmon</cp:lastModifiedBy>
  <cp:revision>57</cp:revision>
  <dcterms:created xsi:type="dcterms:W3CDTF">2024-12-12T13:31:55Z</dcterms:created>
  <dcterms:modified xsi:type="dcterms:W3CDTF">2025-03-03T11:02:21Z</dcterms:modified>
</cp:coreProperties>
</file>